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90" r:id="rId4"/>
    <p:sldId id="264" r:id="rId5"/>
    <p:sldId id="266" r:id="rId6"/>
    <p:sldId id="267" r:id="rId7"/>
    <p:sldId id="272" r:id="rId8"/>
    <p:sldId id="268" r:id="rId9"/>
    <p:sldId id="269" r:id="rId10"/>
    <p:sldId id="270" r:id="rId11"/>
    <p:sldId id="271" r:id="rId1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168" y="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D7C25-F10B-4C7C-92AF-CA2E97DEE55D}" type="datetimeFigureOut">
              <a:rPr lang="fr-FR" smtClean="0"/>
              <a:t>04/09/2019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E5F28-01BE-491F-9AD4-EB808E10042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419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99188-5EBC-4871-9611-181FD1E34B15}" type="datetimeFigureOut">
              <a:rPr lang="fr-FR" smtClean="0"/>
              <a:t>04/09/2019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C7364-9C7B-4F13-B4AC-7A34629442C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337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E32B3C-057D-4CFA-A862-B641F05E7E56}" type="slidenum">
              <a:rPr lang="fr-FR" altLang="fr-FR" smtClean="0"/>
              <a:pPr/>
              <a:t>4</a:t>
            </a:fld>
            <a:endParaRPr lang="fr-FR" alt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F096-C329-4474-A975-04A40176271D}" type="datetime1">
              <a:rPr lang="fr-FR" smtClean="0"/>
              <a:t>04/09/2019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 réussir au collège "Devoirs faits" juin 2019</a:t>
            </a:r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5E782AB-3387-4855-A4EE-8E204684061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2B38-08FC-4483-B16C-65F449DBAC2D}" type="datetime1">
              <a:rPr lang="fr-FR" smtClean="0"/>
              <a:t>04/09/2019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 réussir au collège "Devoirs faits" juin 2019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2AB-3387-4855-A4EE-8E204684061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0D66-D232-4BEC-860F-FFFA07024B04}" type="datetime1">
              <a:rPr lang="fr-FR" smtClean="0"/>
              <a:t>04/09/2019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 réussir au collège "Devoirs faits" juin 2019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2AB-3387-4855-A4EE-8E204684061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2bi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3" y="187325"/>
            <a:ext cx="842327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55576" y="440010"/>
            <a:ext cx="7272808" cy="720080"/>
          </a:xfrm>
          <a:prstGeom prst="rect">
            <a:avLst/>
          </a:prstGeom>
        </p:spPr>
        <p:txBody>
          <a:bodyPr anchor="b"/>
          <a:lstStyle>
            <a:lvl1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>
                <a:srgbClr val="4F76AE"/>
              </a:buClr>
              <a:buSzPct val="80000"/>
              <a:buFont typeface="Wingdings" pitchFamily="2" charset="2"/>
              <a:buChar char="è"/>
              <a:defRPr lang="fr-FR" sz="3200" b="1" kern="1200" dirty="0">
                <a:solidFill>
                  <a:srgbClr val="454545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013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2b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276475"/>
            <a:ext cx="84248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6">
            <a:extLst/>
          </p:cNvPr>
          <p:cNvSpPr txBox="1">
            <a:spLocks/>
          </p:cNvSpPr>
          <p:nvPr/>
        </p:nvSpPr>
        <p:spPr>
          <a:xfrm>
            <a:off x="250825" y="6256338"/>
            <a:ext cx="801688" cy="2682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fr-FR" altLang="fr-FR" sz="900" dirty="0" smtClean="0">
                <a:solidFill>
                  <a:srgbClr val="454545"/>
                </a:solidFill>
              </a:rPr>
              <a:t>Page </a:t>
            </a:r>
            <a:fld id="{9CAC33A4-9E70-4F78-B046-05D9CE8D3FAD}" type="slidenum">
              <a:rPr lang="fr-FR" altLang="fr-FR" sz="900" smtClean="0">
                <a:solidFill>
                  <a:srgbClr val="454545"/>
                </a:solidFill>
              </a:rPr>
              <a:pPr algn="r" eaLnBrk="1" hangingPunct="1">
                <a:defRPr/>
              </a:pPr>
              <a:t>‹N°›</a:t>
            </a:fld>
            <a:endParaRPr lang="fr-FR" altLang="fr-FR" sz="900" dirty="0" smtClean="0">
              <a:solidFill>
                <a:srgbClr val="454545"/>
              </a:solidFill>
            </a:endParaRPr>
          </a:p>
        </p:txBody>
      </p:sp>
      <p:pic>
        <p:nvPicPr>
          <p:cNvPr id="5" name="Picture 6" descr="P:\LOGOS\LOGO_ACAD_OCTOBRE_2016\logo_web_Versailles_2016_bleu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6613" y="5840413"/>
            <a:ext cx="1549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115616" y="2924944"/>
            <a:ext cx="7272808" cy="720080"/>
          </a:xfrm>
          <a:prstGeom prst="rect">
            <a:avLst/>
          </a:prstGeom>
        </p:spPr>
        <p:txBody>
          <a:bodyPr anchor="b"/>
          <a:lstStyle>
            <a:lvl1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>
                <a:srgbClr val="4F76AE"/>
              </a:buClr>
              <a:buSzPct val="80000"/>
              <a:buFont typeface="Wingdings" pitchFamily="2" charset="2"/>
              <a:buChar char="è"/>
              <a:defRPr lang="fr-FR" sz="3200" b="1" kern="1200" dirty="0">
                <a:solidFill>
                  <a:srgbClr val="454545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452D-3A1C-404E-82DE-5F79A5694699}" type="datetime1">
              <a:rPr lang="fr-FR" smtClean="0"/>
              <a:t>04/09/2019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 réussir au collège "Devoirs faits" juin 2019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2AB-3387-4855-A4EE-8E204684061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35C2-7374-4727-9797-69D2B70FBFCD}" type="datetime1">
              <a:rPr lang="fr-FR" smtClean="0"/>
              <a:t>04/09/2019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fr-FR" smtClean="0"/>
              <a:t>PNF réussir au collège "Devoirs faits" juin 2019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5E782AB-3387-4855-A4EE-8E204684061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75C2-7358-4D2F-9C8F-A3979BD687F3}" type="datetime1">
              <a:rPr lang="fr-FR" smtClean="0"/>
              <a:t>04/09/2019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 réussir au collège "Devoirs faits" juin 2019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2AB-3387-4855-A4EE-8E204684061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A19-C3ED-4E75-A13D-5D77ACDE3887}" type="datetime1">
              <a:rPr lang="fr-FR" smtClean="0"/>
              <a:t>04/09/2019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 réussir au collège "Devoirs faits" juin 2019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2AB-3387-4855-A4EE-8E204684061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F2C0-010F-4543-A3A1-49FB913A8BF2}" type="datetime1">
              <a:rPr lang="fr-FR" smtClean="0"/>
              <a:t>04/09/2019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 réussir au collège "Devoirs faits" juin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2AB-3387-4855-A4EE-8E204684061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69AF-BB7B-4990-9302-AE27EA90EE1D}" type="datetime1">
              <a:rPr lang="fr-FR" smtClean="0"/>
              <a:t>04/09/2019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 réussir au collège "Devoirs faits" juin 2019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2AB-3387-4855-A4EE-8E204684061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844A-2DF4-4F37-99AB-50713B387A59}" type="datetime1">
              <a:rPr lang="fr-FR" smtClean="0"/>
              <a:t>04/09/2019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 réussir au collège "Devoirs faits" juin 2019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2AB-3387-4855-A4EE-8E204684061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063C-2BDB-45EA-BA18-A1E4CEEBB178}" type="datetime1">
              <a:rPr lang="fr-FR" smtClean="0"/>
              <a:t>04/09/2019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fr-FR" smtClean="0"/>
              <a:t>PNF réussir au collège "Devoirs faits" juin 2019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5E782AB-3387-4855-A4EE-8E204684061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6AB7B3F-4D14-4207-8CEA-FD96A8988B07}" type="datetime1">
              <a:rPr lang="fr-FR" smtClean="0"/>
              <a:t>04/09/2019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PNF réussir au collège "Devoirs faits" juin 2019</a:t>
            </a: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5E782AB-3387-4855-A4EE-8E204684061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dmagz.com/fr/magazine/1555123" TargetMode="External"/><Relationship Id="rId2" Type="http://schemas.openxmlformats.org/officeDocument/2006/relationships/hyperlink" Target="https://madmagz.com/fr/magazine/1515872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236712"/>
          </a:xfrm>
        </p:spPr>
        <p:txBody>
          <a:bodyPr>
            <a:normAutofit/>
          </a:bodyPr>
          <a:lstStyle/>
          <a:p>
            <a:r>
              <a:rPr lang="fr-FR" dirty="0" smtClean="0"/>
              <a:t>PNF : mardi 4 juin et mercredi 5 juin 2019</a:t>
            </a:r>
          </a:p>
          <a:p>
            <a:r>
              <a:rPr lang="fr-FR" dirty="0"/>
              <a:t>U</a:t>
            </a:r>
            <a:r>
              <a:rPr lang="fr-FR" dirty="0" smtClean="0"/>
              <a:t>niversité Descartes – </a:t>
            </a:r>
            <a:r>
              <a:rPr lang="fr-FR" dirty="0" smtClean="0"/>
              <a:t>Paris</a:t>
            </a:r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RÉUSSIR AU COLLÈGE : DEVOIRS FAITS</a:t>
            </a:r>
            <a:endParaRPr lang="fr-FR" dirty="0"/>
          </a:p>
        </p:txBody>
      </p:sp>
      <p:pic>
        <p:nvPicPr>
          <p:cNvPr id="4" name="Image 3" descr="2018_MENJ_logo_horizontal_vec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157192"/>
            <a:ext cx="2592288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 réussir au collège "Devoirs faits" juin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93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800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 PERSPECTIVES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685800" y="1447800"/>
            <a:ext cx="7772400" cy="4572000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defRPr/>
            </a:pPr>
            <a:r>
              <a:rPr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Axe 1 :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Mobiliser </a:t>
            </a:r>
            <a:r>
              <a:rPr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 former les parties </a:t>
            </a:r>
            <a:r>
              <a:rPr lang="fr-FR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prenantes</a:t>
            </a:r>
            <a:r>
              <a:rPr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;</a:t>
            </a:r>
          </a:p>
          <a:p>
            <a:pPr marL="0" indent="0">
              <a:buClr>
                <a:srgbClr val="0070C0"/>
              </a:buClr>
              <a:defRPr/>
            </a:pPr>
            <a:endParaRPr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defRPr/>
            </a:pPr>
            <a:r>
              <a:rPr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Axe 2 : </a:t>
            </a:r>
            <a:r>
              <a:rPr lang="fr-FR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Engager des dynamiques </a:t>
            </a:r>
            <a:r>
              <a:rPr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territoriales </a:t>
            </a:r>
            <a:r>
              <a:rPr lang="fr-FR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différenciées et adaptées </a:t>
            </a:r>
            <a:r>
              <a:rPr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à chaque territoire ;</a:t>
            </a:r>
          </a:p>
          <a:p>
            <a:pPr marL="0" indent="0">
              <a:buClr>
                <a:srgbClr val="0070C0"/>
              </a:buClr>
              <a:defRPr/>
            </a:pPr>
            <a:endParaRPr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defRPr/>
            </a:pPr>
            <a:r>
              <a:rPr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Axe 3 :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Déployer et mobiliser des partenariats</a:t>
            </a:r>
            <a:r>
              <a:rPr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avec des </a:t>
            </a:r>
            <a:r>
              <a:rPr lang="fr-FR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grandes écoles, des universités</a:t>
            </a:r>
            <a:r>
              <a:rPr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et des associations </a:t>
            </a:r>
            <a:r>
              <a:rPr lang="fr-FR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nationales </a:t>
            </a:r>
            <a:r>
              <a:rPr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 locales ;</a:t>
            </a:r>
          </a:p>
          <a:p>
            <a:pPr>
              <a:buClr>
                <a:srgbClr val="0070C0"/>
              </a:buClr>
              <a:defRPr/>
            </a:pPr>
            <a:endParaRPr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defRPr/>
            </a:pPr>
            <a:r>
              <a:rPr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Axe 4 : </a:t>
            </a:r>
            <a:r>
              <a:rPr lang="fr-FR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Renforcer</a:t>
            </a:r>
            <a:r>
              <a:rPr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le lien école-élève-famille.</a:t>
            </a:r>
            <a:endParaRPr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tilisateur\Documents\IA-IPR, rentrée\Gestion des inspecteurs - Division de l'encadrement - Secrétariat - Frais de déplacement\Logos\2016, LOGO ACADEMIE VERSAILLES, BLEU SIMPLIF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733257"/>
            <a:ext cx="1656184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749424" y="836712"/>
            <a:ext cx="3733800" cy="762000"/>
          </a:xfrm>
        </p:spPr>
        <p:txBody>
          <a:bodyPr/>
          <a:lstStyle/>
          <a:p>
            <a:r>
              <a:rPr lang="fr-FR" dirty="0" smtClean="0">
                <a:hlinkClick r:id="rId2"/>
              </a:rPr>
              <a:t>https://madmagz.com/fr/magazine/1515872#/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3"/>
          </p:nvPr>
        </p:nvSpPr>
        <p:spPr>
          <a:xfrm>
            <a:off x="4788024" y="836712"/>
            <a:ext cx="3733800" cy="762000"/>
          </a:xfrm>
        </p:spPr>
        <p:txBody>
          <a:bodyPr/>
          <a:lstStyle/>
          <a:p>
            <a:r>
              <a:rPr lang="fr-FR" dirty="0" smtClean="0">
                <a:hlinkClick r:id="rId3"/>
              </a:rPr>
              <a:t>https://madmagz.com/fr/magazine/1555123#/</a:t>
            </a:r>
            <a:endParaRPr lang="fr-FR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238337" y="1636812"/>
            <a:ext cx="275597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sz="half" idx="4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296667" y="1636812"/>
            <a:ext cx="271651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Utilisateur\Documents\IA-IPR, rentrée\Gestion des inspecteurs - Division de l'encadrement - Secrétariat - Frais de déplacement\Logos\2016, LOGO ACADEMIE VERSAILLES, BLEU SIMPLIFI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5733257"/>
            <a:ext cx="1728192" cy="792088"/>
          </a:xfrm>
          <a:prstGeom prst="rect">
            <a:avLst/>
          </a:prstGeom>
          <a:noFill/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804062" y="6020933"/>
            <a:ext cx="3962400" cy="457200"/>
          </a:xfrm>
        </p:spPr>
        <p:txBody>
          <a:bodyPr/>
          <a:lstStyle/>
          <a:p>
            <a:r>
              <a:rPr lang="fr-FR" dirty="0" smtClean="0"/>
              <a:t>PNF réussir au collège "Devoirs faits" juin 2019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27584" y="188640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Focus sur la publication numérique, clé de voûte des ressources académiques</a:t>
            </a:r>
            <a:endParaRPr lang="fr-FR" sz="200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82135" cy="1333847"/>
          </a:xfrm>
        </p:spPr>
        <p:txBody>
          <a:bodyPr>
            <a:normAutofit/>
          </a:bodyPr>
          <a:lstStyle/>
          <a:p>
            <a:pPr algn="ctr"/>
            <a:r>
              <a:rPr lang="fr-FR" sz="5400" dirty="0" smtClean="0"/>
              <a:t>ATELIER 7 </a:t>
            </a:r>
            <a:endParaRPr lang="fr-FR" sz="5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5576" y="2924944"/>
            <a:ext cx="7882135" cy="188917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sz="5800" b="1" dirty="0"/>
              <a:t>Formation de formateurs </a:t>
            </a:r>
          </a:p>
          <a:p>
            <a:endParaRPr lang="fr-FR" sz="4000" b="1" dirty="0" smtClean="0"/>
          </a:p>
          <a:p>
            <a:pPr algn="ctr"/>
            <a:r>
              <a:rPr lang="fr-FR" sz="4000" b="1" dirty="0"/>
              <a:t>P</a:t>
            </a:r>
            <a:r>
              <a:rPr lang="fr-FR" sz="4000" b="1" dirty="0" smtClean="0"/>
              <a:t>lans </a:t>
            </a:r>
            <a:r>
              <a:rPr lang="fr-FR" sz="4000" b="1" dirty="0"/>
              <a:t>de formation et contenus </a:t>
            </a:r>
            <a:endParaRPr lang="fr-FR" sz="4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55576" y="6093296"/>
            <a:ext cx="4000500" cy="457200"/>
          </a:xfrm>
        </p:spPr>
        <p:txBody>
          <a:bodyPr/>
          <a:lstStyle/>
          <a:p>
            <a:r>
              <a:rPr lang="fr-FR" smtClean="0"/>
              <a:t>PNF réussir au collège "Devoirs faits" juin 2019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18303" y="5157192"/>
            <a:ext cx="8523597" cy="64973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 anchorCtr="0">
            <a:noAutofit/>
          </a:bodyPr>
          <a:lstStyle>
            <a:lvl1pPr marL="0" indent="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i="1" smtClean="0"/>
              <a:t>Animation</a:t>
            </a:r>
            <a:r>
              <a:rPr lang="fr-FR" sz="1800" smtClean="0"/>
              <a:t> :  </a:t>
            </a:r>
            <a:r>
              <a:rPr lang="fr-FR" sz="1800" b="1" smtClean="0"/>
              <a:t>Vincent Cano</a:t>
            </a:r>
            <a:r>
              <a:rPr lang="fr-FR" sz="1800" smtClean="0"/>
              <a:t>, chargé d’études au bureau des collèges, direction générale de l’enseignement scolaire</a:t>
            </a:r>
            <a:r>
              <a:rPr lang="fr-FR" sz="1800" b="1" smtClean="0"/>
              <a:t> </a:t>
            </a:r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14866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3923"/>
            <a:ext cx="7772400" cy="1143000"/>
          </a:xfrm>
        </p:spPr>
        <p:txBody>
          <a:bodyPr/>
          <a:lstStyle/>
          <a:p>
            <a:r>
              <a:rPr lang="fr-FR" dirty="0" smtClean="0"/>
              <a:t>				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683568" y="764704"/>
            <a:ext cx="7560840" cy="38164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 dirty="0" smtClean="0"/>
              <a:t>Témoignage</a:t>
            </a:r>
            <a:endParaRPr lang="fr-FR" sz="2800" b="1" dirty="0" smtClean="0"/>
          </a:p>
          <a:p>
            <a:pPr marL="0" indent="0" algn="ctr">
              <a:buNone/>
            </a:pPr>
            <a:r>
              <a:rPr lang="fr-FR" sz="2800" b="1" dirty="0" smtClean="0"/>
              <a:t>Académie de Versailles</a:t>
            </a:r>
          </a:p>
          <a:p>
            <a:r>
              <a:rPr lang="fr-FR" sz="2800" b="1" dirty="0"/>
              <a:t>Fabien Audy, </a:t>
            </a:r>
            <a:r>
              <a:rPr lang="fr-FR" sz="2800" dirty="0"/>
              <a:t>IA-IPR de sciences de la vie et de la Terre, académie de Versailles</a:t>
            </a:r>
          </a:p>
          <a:p>
            <a:r>
              <a:rPr lang="fr-FR" sz="2800" b="1" dirty="0"/>
              <a:t>Muriel Misplon,</a:t>
            </a:r>
            <a:r>
              <a:rPr lang="fr-FR" sz="2800" dirty="0"/>
              <a:t> IEN, chargée de mission académique formation 1</a:t>
            </a:r>
            <a:r>
              <a:rPr lang="fr-FR" sz="2800" baseline="30000" dirty="0"/>
              <a:t>er</a:t>
            </a:r>
            <a:r>
              <a:rPr lang="fr-FR" sz="2800" dirty="0"/>
              <a:t> degré, adjointe à la direction </a:t>
            </a:r>
            <a:r>
              <a:rPr lang="fr-FR" sz="2800"/>
              <a:t>de </a:t>
            </a:r>
            <a:r>
              <a:rPr lang="fr-FR" sz="2800" smtClean="0"/>
              <a:t>l’ESPE, </a:t>
            </a:r>
            <a:r>
              <a:rPr lang="fr-FR" sz="2800" dirty="0"/>
              <a:t>académie de Versailles</a:t>
            </a:r>
          </a:p>
          <a:p>
            <a:pPr marL="0" indent="0" algn="ctr">
              <a:buNone/>
            </a:pPr>
            <a:endParaRPr lang="fr-FR" sz="4000" b="1" dirty="0" smtClean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899592" y="5877272"/>
            <a:ext cx="3962400" cy="457200"/>
          </a:xfrm>
        </p:spPr>
        <p:txBody>
          <a:bodyPr/>
          <a:lstStyle/>
          <a:p>
            <a:r>
              <a:rPr lang="fr-FR" dirty="0" smtClean="0"/>
              <a:t>PNF réussir au collège "Devoirs faits" juin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806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 bwMode="auto">
          <a:xfrm>
            <a:off x="1115616" y="2636912"/>
            <a:ext cx="7272808" cy="144016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buNone/>
            </a:pPr>
            <a:r>
              <a:rPr altLang="fr-FR" sz="3100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Présentation et perspectives du programme « Devoirs </a:t>
            </a:r>
            <a:r>
              <a:rPr lang="fr-FR" altLang="fr-FR" sz="3100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faits</a:t>
            </a:r>
            <a:r>
              <a:rPr altLang="fr-FR" sz="3100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»</a:t>
            </a:r>
            <a:br>
              <a:rPr altLang="fr-FR" sz="3100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fr-FR" altLang="fr-FR" sz="3100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Académie de Versailles</a:t>
            </a:r>
            <a:br>
              <a:rPr lang="fr-FR" altLang="fr-FR" sz="3100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altLang="fr-FR" sz="3100" cap="al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C:\Users\Utilisateur\Documents\IA-IPR, rentrée\Gestion des inspecteurs - Division de l'encadrement - Secrétariat - Frais de déplacement\Logos\LOGO ACADEMIE VERSAILLES 20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1368152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 QUESTIONNEMENTS INITIAUX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73781" y="1484784"/>
            <a:ext cx="8374683" cy="4525962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defRPr/>
            </a:pPr>
            <a:r>
              <a:rPr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Comment </a:t>
            </a:r>
            <a:r>
              <a:rPr lang="fr-FR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intégrer </a:t>
            </a:r>
            <a:r>
              <a:rPr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 programme « </a:t>
            </a:r>
            <a:r>
              <a:rPr lang="fr-FR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24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evoirs</a:t>
            </a:r>
            <a:r>
              <a:rPr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faits » dans une </a:t>
            </a:r>
            <a:r>
              <a:rPr lang="fr-FR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réflexion globale</a:t>
            </a:r>
            <a:r>
              <a:rPr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sur le travail personnel et l’</a:t>
            </a:r>
            <a:r>
              <a:rPr lang="fr-FR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autonomie</a:t>
            </a:r>
            <a:r>
              <a:rPr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l’élève ?  </a:t>
            </a:r>
          </a:p>
          <a:p>
            <a:pPr>
              <a:buClr>
                <a:srgbClr val="0070C0"/>
              </a:buClr>
              <a:defRPr/>
            </a:pPr>
            <a:endParaRPr sz="2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defRPr/>
            </a:pPr>
            <a:r>
              <a:rPr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Comment </a:t>
            </a:r>
            <a:r>
              <a:rPr lang="fr-FR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permettre aux intervenants d’avoir</a:t>
            </a:r>
            <a:r>
              <a:rPr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une posture </a:t>
            </a:r>
            <a:r>
              <a:rPr lang="fr-FR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professionnelle adaptée </a:t>
            </a:r>
            <a:r>
              <a:rPr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à ce programme ?</a:t>
            </a:r>
          </a:p>
          <a:p>
            <a:pPr>
              <a:buClr>
                <a:srgbClr val="0070C0"/>
              </a:buClr>
              <a:defRPr/>
            </a:pPr>
            <a:endParaRPr sz="2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defRPr/>
            </a:pPr>
            <a:r>
              <a:rPr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Comment prendre en compte le </a:t>
            </a:r>
            <a:r>
              <a:rPr lang="fr-FR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contexte pluriel de l’académie ? </a:t>
            </a:r>
          </a:p>
          <a:p>
            <a:pPr>
              <a:buClr>
                <a:srgbClr val="0070C0"/>
              </a:buClr>
              <a:defRPr/>
            </a:pPr>
            <a:endParaRPr lang="fr-FR" sz="2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defRPr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Comment définir des modalités organisationnelles adaptées à ce programme ?</a:t>
            </a:r>
          </a:p>
          <a:p>
            <a:pPr>
              <a:buClr>
                <a:srgbClr val="0070C0"/>
              </a:buClr>
              <a:defRPr/>
            </a:pPr>
            <a:endParaRPr sz="2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tilisateur\Documents\IA-IPR, rentrée\Gestion des inspecteurs - Division de l'encadrement - Secrétariat - Frais de déplacement\Logos\2016, LOGO ACADEMIE VERSAILLES, BLEU SIMPLIF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711924"/>
            <a:ext cx="1584176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 PLAN D’ACTION - QUATRE AXES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40668" y="1447800"/>
            <a:ext cx="8062664" cy="4933528"/>
          </a:xfrm>
        </p:spPr>
        <p:txBody>
          <a:bodyPr anchor="ctr">
            <a:noAutofit/>
          </a:bodyPr>
          <a:lstStyle/>
          <a:p>
            <a:pPr>
              <a:buClr>
                <a:srgbClr val="0070C0"/>
              </a:buClr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Axe </a:t>
            </a:r>
            <a:r>
              <a:rPr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: </a:t>
            </a:r>
            <a:r>
              <a:rPr lang="fr-FR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Sensibiliser</a:t>
            </a:r>
            <a:r>
              <a:rPr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mobiliser </a:t>
            </a:r>
            <a:r>
              <a:rPr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 former les cadres ;</a:t>
            </a:r>
          </a:p>
          <a:p>
            <a:pPr marL="0" indent="0">
              <a:buClr>
                <a:srgbClr val="0070C0"/>
              </a:buClr>
              <a:defRPr/>
            </a:pPr>
            <a:endParaRPr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defRPr/>
            </a:pPr>
            <a:r>
              <a:rPr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Axe 2 : Former et </a:t>
            </a:r>
            <a:r>
              <a:rPr lang="fr-FR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accompagner </a:t>
            </a:r>
            <a:r>
              <a:rPr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 parties </a:t>
            </a:r>
            <a:r>
              <a:rPr lang="fr-FR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prenantes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fr-FR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defRPr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defRPr/>
            </a:pPr>
            <a:r>
              <a:rPr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Axe 3 : </a:t>
            </a:r>
            <a:r>
              <a:rPr lang="fr-FR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Mobiliser les partenariats </a:t>
            </a:r>
            <a:r>
              <a:rPr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 les ressources ;</a:t>
            </a:r>
          </a:p>
          <a:p>
            <a:pPr marL="0" indent="0">
              <a:buClr>
                <a:srgbClr val="0070C0"/>
              </a:buClr>
              <a:defRPr/>
            </a:pPr>
            <a:endParaRPr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defRPr/>
            </a:pPr>
            <a:r>
              <a:rPr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Axe 4 : Assurer la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répartition et le suivi des moyens e</a:t>
            </a:r>
            <a:r>
              <a:rPr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 heures</a:t>
            </a:r>
            <a:r>
              <a:rPr lang="fr-FR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 en</a:t>
            </a:r>
            <a:r>
              <a:rPr lang="fr-FR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subventions.</a:t>
            </a:r>
            <a:endParaRPr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tilisateur\Documents\IA-IPR, rentrée\Gestion des inspecteurs - Division de l'encadrement - Secrétariat - Frais de déplacement\Logos\2016, LOGO ACADEMIE VERSAILLES, BLEU SIMPLIF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733257"/>
            <a:ext cx="1656184" cy="792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sz="2800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Axe 1 : Sensibiliser, mobiliser et former les cadres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67544" y="1412776"/>
            <a:ext cx="8229600" cy="4924425"/>
          </a:xfrm>
        </p:spPr>
        <p:txBody>
          <a:bodyPr anchor="ctr"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Personnels impliqués : </a:t>
            </a:r>
          </a:p>
          <a:p>
            <a:pPr>
              <a:buClr>
                <a:srgbClr val="0070C0"/>
              </a:buClr>
              <a:defRPr/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Inspecteurs. </a:t>
            </a:r>
          </a:p>
          <a:p>
            <a:pPr>
              <a:buClr>
                <a:srgbClr val="0070C0"/>
              </a:buClr>
              <a:defRPr/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Chefs d’établissements.</a:t>
            </a:r>
          </a:p>
          <a:p>
            <a:pPr>
              <a:buClr>
                <a:srgbClr val="0070C0"/>
              </a:buClr>
              <a:defRPr/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Animateurs et correspondants de bassin. </a:t>
            </a:r>
          </a:p>
          <a:p>
            <a:pPr marL="0" indent="0">
              <a:buFont typeface="Arial" charset="0"/>
              <a:buNone/>
              <a:defRPr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Temps pour échanger, diagnostiquer, analyser, produire : </a:t>
            </a:r>
          </a:p>
          <a:p>
            <a:pPr>
              <a:buClr>
                <a:srgbClr val="0070C0"/>
              </a:buClr>
              <a:defRPr/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Le collège des inspecteurs.</a:t>
            </a:r>
          </a:p>
          <a:p>
            <a:pPr>
              <a:buClr>
                <a:srgbClr val="0070C0"/>
              </a:buClr>
              <a:defRPr/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GDT académique.</a:t>
            </a:r>
          </a:p>
          <a:p>
            <a:pPr>
              <a:buClr>
                <a:srgbClr val="0070C0"/>
              </a:buClr>
              <a:defRPr/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Les bassins (animateurs et correspondants).</a:t>
            </a:r>
          </a:p>
          <a:p>
            <a:pPr>
              <a:buClr>
                <a:srgbClr val="0070C0"/>
              </a:buClr>
              <a:defRPr/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Le réseau des chargés de mission d’inspection (formation des CMI).</a:t>
            </a:r>
          </a:p>
          <a:p>
            <a:pPr>
              <a:buClr>
                <a:srgbClr val="0070C0"/>
              </a:buClr>
              <a:buNone/>
              <a:defRPr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buNone/>
              <a:defRPr/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Objectifs : </a:t>
            </a:r>
          </a:p>
          <a:p>
            <a:pPr>
              <a:buClr>
                <a:srgbClr val="0070C0"/>
              </a:buClr>
              <a:defRPr/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S’informer - Informer.</a:t>
            </a:r>
          </a:p>
          <a:p>
            <a:pPr>
              <a:buClr>
                <a:srgbClr val="0070C0"/>
              </a:buClr>
              <a:defRPr/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Accompagner les personnels impliqués dans la mise en œuvre du programme à différents échelons (académique, départemental, bassin, établissement) : visites, conseil pédagogique, réunions d’équipe, formations. </a:t>
            </a:r>
          </a:p>
          <a:p>
            <a:pPr>
              <a:buClr>
                <a:srgbClr val="0070C0"/>
              </a:buClr>
              <a:defRPr/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Mutualiser les ressources pédagogiques et les diffuser.</a:t>
            </a:r>
          </a:p>
        </p:txBody>
      </p:sp>
      <p:pic>
        <p:nvPicPr>
          <p:cNvPr id="4" name="Picture 2" descr="C:\Users\Utilisateur\Documents\IA-IPR, rentrée\Gestion des inspecteurs - Division de l'encadrement - Secrétariat - Frais de déplacement\Logos\2016, LOGO ACADEMIE VERSAILLES, BLEU SIMPLIF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733257"/>
            <a:ext cx="1656184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sz="3200" dirty="0" smtClean="0"/>
              <a:t> </a:t>
            </a:r>
            <a:r>
              <a:rPr sz="3100" cap="all" dirty="0" smtClean="0">
                <a:latin typeface="Arial" pitchFamily="34" charset="0"/>
                <a:cs typeface="Arial" pitchFamily="34" charset="0"/>
              </a:rPr>
              <a:t>Axe 2 : Former et Accompagner les parties prenantes </a:t>
            </a:r>
            <a:endParaRPr sz="3200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924425"/>
          </a:xfrm>
        </p:spPr>
        <p:txBody>
          <a:bodyPr anchor="ctr"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En s’appuyant sur :</a:t>
            </a:r>
          </a:p>
          <a:p>
            <a:pPr marL="0" indent="0">
              <a:buFont typeface="Arial" charset="0"/>
              <a:buNone/>
              <a:defRPr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des expertises pédagogiques et scientifiques ;</a:t>
            </a:r>
          </a:p>
          <a:p>
            <a:pPr marL="0" indent="0">
              <a:buClr>
                <a:srgbClr val="0070C0"/>
              </a:buClr>
              <a:defRPr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sur des actions d’information ;</a:t>
            </a:r>
          </a:p>
          <a:p>
            <a:pPr marL="0" indent="0">
              <a:buClr>
                <a:srgbClr val="0070C0"/>
              </a:buClr>
              <a:defRPr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sur des actions de formation : </a:t>
            </a:r>
          </a:p>
          <a:p>
            <a:pPr lvl="2">
              <a:buClr>
                <a:srgbClr val="0070C0"/>
              </a:buClr>
              <a:buNone/>
              <a:defRPr/>
            </a:pPr>
            <a:r>
              <a:rPr lang="fr-FR" sz="2600" dirty="0" smtClean="0">
                <a:latin typeface="Arial" pitchFamily="34" charset="0"/>
                <a:cs typeface="Arial" pitchFamily="34" charset="0"/>
              </a:rPr>
              <a:t>Académiques - Territoriales - Adaptées </a:t>
            </a:r>
            <a:endParaRPr lang="fr-FR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tilisateur\Documents\IA-IPR, rentrée\Gestion des inspecteurs - Division de l'encadrement - Secrétariat - Frais de déplacement\Logos\2016, LOGO ACADEMIE VERSAILLES, BLEU SIMPLIF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733257"/>
            <a:ext cx="1656184" cy="792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sz="2800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 modalités et  contenus</a:t>
            </a:r>
            <a:endParaRPr sz="2800" cap="all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13792" y="1844824"/>
            <a:ext cx="8316416" cy="4608364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defRPr/>
            </a:pPr>
            <a:r>
              <a:rPr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Qui </a:t>
            </a:r>
            <a:r>
              <a:rPr lang="fr-FR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rappellent les enjeux institutionnels et sociétaux </a:t>
            </a:r>
            <a:r>
              <a:rPr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fr-FR" sz="2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defRPr/>
            </a:pPr>
            <a:endParaRPr sz="2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defRPr/>
            </a:pPr>
            <a:r>
              <a:rPr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Qui </a:t>
            </a:r>
            <a:r>
              <a:rPr lang="fr-FR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questionnent les espaces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fr-FR" sz="2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defRPr/>
            </a:pPr>
            <a:endParaRPr sz="2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defRPr/>
            </a:pPr>
            <a:r>
              <a:rPr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Qui </a:t>
            </a:r>
            <a:r>
              <a:rPr lang="fr-FR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interrogent </a:t>
            </a:r>
            <a:r>
              <a:rPr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sur le sens des devoirs ;</a:t>
            </a:r>
            <a:endParaRPr lang="fr-FR" sz="2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defRPr/>
            </a:pPr>
            <a:endParaRPr sz="2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defRPr/>
            </a:pPr>
            <a:r>
              <a:rPr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Qui </a:t>
            </a:r>
            <a:r>
              <a:rPr lang="fr-FR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complètent</a:t>
            </a:r>
            <a:r>
              <a:rPr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 formation des enseignants ;</a:t>
            </a:r>
            <a:endParaRPr lang="fr-FR" sz="2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defRPr/>
            </a:pPr>
            <a:endParaRPr sz="2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70C0"/>
              </a:buClr>
              <a:defRPr/>
            </a:pPr>
            <a:r>
              <a:rPr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Qui </a:t>
            </a:r>
            <a:r>
              <a:rPr lang="fr-FR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permettent la mutualisation</a:t>
            </a:r>
            <a:r>
              <a:rPr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  <a:defRPr/>
            </a:pPr>
            <a:endParaRPr sz="3200" b="0" dirty="0" smtClean="0">
              <a:solidFill>
                <a:schemeClr val="tx1"/>
              </a:solidFill>
            </a:endParaRPr>
          </a:p>
          <a:p>
            <a:pPr lvl="4">
              <a:buFontTx/>
              <a:buChar char="-"/>
              <a:defRPr/>
            </a:pPr>
            <a:endParaRPr lang="fr-FR" sz="3600" dirty="0" smtClean="0"/>
          </a:p>
          <a:p>
            <a:pPr>
              <a:buFontTx/>
              <a:buChar char="-"/>
              <a:defRPr/>
            </a:pPr>
            <a:endParaRPr sz="3200" b="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Utilisateur\Documents\IA-IPR, rentrée\Gestion des inspecteurs - Division de l'encadrement - Secrétariat - Frais de déplacement\Logos\2016, LOGO ACADEMIE VERSAILLES, BLEU SIMPLIF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733257"/>
            <a:ext cx="1512168" cy="720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326</TotalTime>
  <Words>494</Words>
  <Application>Microsoft Office PowerPoint</Application>
  <PresentationFormat>Affichage à l'écran (4:3)</PresentationFormat>
  <Paragraphs>82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Capitaux</vt:lpstr>
      <vt:lpstr>RÉUSSIR AU COLLÈGE : DEVOIRS FAITS</vt:lpstr>
      <vt:lpstr>ATELIER 7 </vt:lpstr>
      <vt:lpstr>    </vt:lpstr>
      <vt:lpstr>Présentation et perspectives du programme « Devoirs faits » Académie de Versailles </vt:lpstr>
      <vt:lpstr> LES QUESTIONNEMENTS INITIAUX</vt:lpstr>
      <vt:lpstr> UN PLAN D’ACTION - QUATRE AXES</vt:lpstr>
      <vt:lpstr> Axe 1 : Sensibiliser, mobiliser et former les cadres</vt:lpstr>
      <vt:lpstr> Axe 2 : Former et Accompagner les parties prenantes </vt:lpstr>
      <vt:lpstr> Des modalités et  contenus</vt:lpstr>
      <vt:lpstr> LES PERSPECTIVES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REUSSIR AU COLLEGE : DEVOIRS FAITS</dc:title>
  <dc:creator>ARNAUD BEILLARD</dc:creator>
  <cp:lastModifiedBy>Beatrice MICHEL</cp:lastModifiedBy>
  <cp:revision>47</cp:revision>
  <cp:lastPrinted>2019-06-03T12:09:10Z</cp:lastPrinted>
  <dcterms:created xsi:type="dcterms:W3CDTF">2019-05-21T12:30:37Z</dcterms:created>
  <dcterms:modified xsi:type="dcterms:W3CDTF">2019-09-04T06:00:53Z</dcterms:modified>
</cp:coreProperties>
</file>