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70" r:id="rId4"/>
    <p:sldId id="264" r:id="rId5"/>
    <p:sldId id="265" r:id="rId6"/>
    <p:sldId id="266" r:id="rId7"/>
    <p:sldId id="263" r:id="rId8"/>
    <p:sldId id="268" r:id="rId9"/>
    <p:sldId id="259" r:id="rId10"/>
    <p:sldId id="258" r:id="rId11"/>
    <p:sldId id="267" r:id="rId12"/>
    <p:sldId id="257" r:id="rId13"/>
    <p:sldId id="269"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21" autoAdjust="0"/>
  </p:normalViewPr>
  <p:slideViewPr>
    <p:cSldViewPr showGuides="1">
      <p:cViewPr varScale="1">
        <p:scale>
          <a:sx n="130" d="100"/>
          <a:sy n="130" d="100"/>
        </p:scale>
        <p:origin x="-13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ascalecosta:Documents:PASCALE:IGEN:GROUPE%20STI:Fili&#232;res%20Pascale%20COSTA:A&#233;ronautique:BIA-CAEA:statistiques:2015%20BIA%20et%20CAEA_bilan%20statistiqu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ascalecosta:Documents:PASCALE:IGEN:GROUPE%20STI:Fili&#232;res%20Pascale%20COSTA:A&#233;ronautique:BIA-CAEA:statistiques:2015%20BIA%20et%20CAEA_bilan%20statistiqu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ascalecosta:Documents:PASCALE:IGEN:GROUPE%20STI:Fili&#232;res%20Pascale%20COSTA:A&#233;ronautique:BIA-CAEA:statistiques:2015%20BIA%20et%20CAEA_bilan%20statistiqu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0"/>
          <c:invertIfNegative val="0"/>
          <c:dLbls>
            <c:showLegendKey val="0"/>
            <c:showVal val="1"/>
            <c:showCatName val="0"/>
            <c:showSerName val="0"/>
            <c:showPercent val="0"/>
            <c:showBubbleSize val="0"/>
            <c:showLeaderLines val="0"/>
          </c:dLbls>
          <c:cat>
            <c:numRef>
              <c:f>Feuil1!$B$25:$E$25</c:f>
              <c:numCache>
                <c:formatCode>General</c:formatCode>
                <c:ptCount val="4"/>
                <c:pt idx="0">
                  <c:v>1990.0</c:v>
                </c:pt>
                <c:pt idx="1">
                  <c:v>1995.0</c:v>
                </c:pt>
                <c:pt idx="2">
                  <c:v>2005.0</c:v>
                </c:pt>
                <c:pt idx="3">
                  <c:v>2015.0</c:v>
                </c:pt>
              </c:numCache>
            </c:numRef>
          </c:cat>
          <c:val>
            <c:numRef>
              <c:f>Feuil1!$B$26:$E$26</c:f>
              <c:numCache>
                <c:formatCode>General</c:formatCode>
                <c:ptCount val="4"/>
                <c:pt idx="0">
                  <c:v>265.0</c:v>
                </c:pt>
                <c:pt idx="1">
                  <c:v>1587.0</c:v>
                </c:pt>
                <c:pt idx="2">
                  <c:v>4306.0</c:v>
                </c:pt>
                <c:pt idx="3">
                  <c:v>10010.0</c:v>
                </c:pt>
              </c:numCache>
            </c:numRef>
          </c:val>
        </c:ser>
        <c:dLbls>
          <c:showLegendKey val="0"/>
          <c:showVal val="0"/>
          <c:showCatName val="0"/>
          <c:showSerName val="0"/>
          <c:showPercent val="0"/>
          <c:showBubbleSize val="0"/>
        </c:dLbls>
        <c:gapWidth val="75"/>
        <c:axId val="1876866184"/>
        <c:axId val="2122455336"/>
      </c:barChart>
      <c:catAx>
        <c:axId val="1876866184"/>
        <c:scaling>
          <c:orientation val="minMax"/>
        </c:scaling>
        <c:delete val="0"/>
        <c:axPos val="b"/>
        <c:numFmt formatCode="General" sourceLinked="1"/>
        <c:majorTickMark val="none"/>
        <c:minorTickMark val="none"/>
        <c:tickLblPos val="nextTo"/>
        <c:crossAx val="2122455336"/>
        <c:crosses val="autoZero"/>
        <c:auto val="1"/>
        <c:lblAlgn val="ctr"/>
        <c:lblOffset val="100"/>
        <c:noMultiLvlLbl val="0"/>
      </c:catAx>
      <c:valAx>
        <c:axId val="2122455336"/>
        <c:scaling>
          <c:orientation val="minMax"/>
        </c:scaling>
        <c:delete val="0"/>
        <c:axPos val="l"/>
        <c:numFmt formatCode="General" sourceLinked="1"/>
        <c:majorTickMark val="none"/>
        <c:minorTickMark val="none"/>
        <c:tickLblPos val="nextTo"/>
        <c:crossAx val="1876866184"/>
        <c:crosses val="autoZero"/>
        <c:crossBetween val="between"/>
      </c:valAx>
    </c:plotArea>
    <c:plotVisOnly val="1"/>
    <c:dispBlanksAs val="gap"/>
    <c:showDLblsOverMax val="0"/>
  </c:chart>
  <c:txPr>
    <a:bodyPr/>
    <a:lstStyle/>
    <a:p>
      <a:pPr>
        <a:defRPr sz="1400" kern="13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0"/>
          <c:spPr>
            <a:solidFill>
              <a:schemeClr val="accent1">
                <a:lumMod val="60000"/>
                <a:lumOff val="40000"/>
              </a:schemeClr>
            </a:solidFill>
          </c:spPr>
          <c:invertIfNegative val="0"/>
          <c:dLbls>
            <c:showLegendKey val="0"/>
            <c:showVal val="1"/>
            <c:showCatName val="0"/>
            <c:showSerName val="0"/>
            <c:showPercent val="0"/>
            <c:showBubbleSize val="0"/>
            <c:showLeaderLines val="0"/>
          </c:dLbls>
          <c:cat>
            <c:numRef>
              <c:f>Feuil1!$K$25:$N$25</c:f>
              <c:numCache>
                <c:formatCode>General</c:formatCode>
                <c:ptCount val="4"/>
                <c:pt idx="0">
                  <c:v>1990.0</c:v>
                </c:pt>
                <c:pt idx="1">
                  <c:v>1995.0</c:v>
                </c:pt>
                <c:pt idx="2">
                  <c:v>2005.0</c:v>
                </c:pt>
                <c:pt idx="3">
                  <c:v>2015.0</c:v>
                </c:pt>
              </c:numCache>
            </c:numRef>
          </c:cat>
          <c:val>
            <c:numRef>
              <c:f>Feuil1!$K$26:$N$26</c:f>
              <c:numCache>
                <c:formatCode>General</c:formatCode>
                <c:ptCount val="4"/>
                <c:pt idx="0">
                  <c:v>111.0</c:v>
                </c:pt>
                <c:pt idx="1">
                  <c:v>173.0</c:v>
                </c:pt>
                <c:pt idx="2">
                  <c:v>134.0</c:v>
                </c:pt>
                <c:pt idx="3">
                  <c:v>226.0</c:v>
                </c:pt>
              </c:numCache>
            </c:numRef>
          </c:val>
        </c:ser>
        <c:dLbls>
          <c:showLegendKey val="0"/>
          <c:showVal val="0"/>
          <c:showCatName val="0"/>
          <c:showSerName val="0"/>
          <c:showPercent val="0"/>
          <c:showBubbleSize val="0"/>
        </c:dLbls>
        <c:gapWidth val="75"/>
        <c:axId val="1871836024"/>
        <c:axId val="1875918440"/>
      </c:barChart>
      <c:catAx>
        <c:axId val="1871836024"/>
        <c:scaling>
          <c:orientation val="minMax"/>
        </c:scaling>
        <c:delete val="0"/>
        <c:axPos val="b"/>
        <c:numFmt formatCode="General" sourceLinked="1"/>
        <c:majorTickMark val="none"/>
        <c:minorTickMark val="none"/>
        <c:tickLblPos val="nextTo"/>
        <c:crossAx val="1875918440"/>
        <c:crosses val="autoZero"/>
        <c:auto val="1"/>
        <c:lblAlgn val="ctr"/>
        <c:lblOffset val="100"/>
        <c:noMultiLvlLbl val="0"/>
      </c:catAx>
      <c:valAx>
        <c:axId val="1875918440"/>
        <c:scaling>
          <c:orientation val="minMax"/>
        </c:scaling>
        <c:delete val="0"/>
        <c:axPos val="l"/>
        <c:numFmt formatCode="General" sourceLinked="1"/>
        <c:majorTickMark val="none"/>
        <c:minorTickMark val="none"/>
        <c:tickLblPos val="nextTo"/>
        <c:crossAx val="1871836024"/>
        <c:crosses val="autoZero"/>
        <c:crossBetween val="between"/>
      </c:valAx>
    </c:plotArea>
    <c:plotVisOnly val="1"/>
    <c:dispBlanksAs val="gap"/>
    <c:showDLblsOverMax val="0"/>
  </c:chart>
  <c:txPr>
    <a:bodyPr/>
    <a:lstStyle/>
    <a:p>
      <a:pPr>
        <a:defRPr sz="14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explosion val="2"/>
          <c:dLbls>
            <c:dLbl>
              <c:idx val="0"/>
              <c:layout>
                <c:manualLayout>
                  <c:x val="0.0218222879450176"/>
                  <c:y val="0.0"/>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0318242098259836"/>
                  <c:y val="0.114972836399479"/>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000313023967962691"/>
                  <c:y val="0.0998109500001273"/>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0120438405949786"/>
                  <c:y val="0.0344734489494958"/>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22172500776267"/>
                  <c:y val="-0.264407023567257"/>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Feuil1!$A$50:$A$55</c:f>
              <c:strCache>
                <c:ptCount val="6"/>
                <c:pt idx="0">
                  <c:v>Aéromodélisme</c:v>
                </c:pt>
                <c:pt idx="1">
                  <c:v>Aérostat</c:v>
                </c:pt>
                <c:pt idx="2">
                  <c:v>Vol à voile</c:v>
                </c:pt>
                <c:pt idx="3">
                  <c:v>Vol libre</c:v>
                </c:pt>
                <c:pt idx="4">
                  <c:v>Anglais</c:v>
                </c:pt>
                <c:pt idx="5">
                  <c:v>ULM</c:v>
                </c:pt>
              </c:strCache>
            </c:strRef>
          </c:cat>
          <c:val>
            <c:numRef>
              <c:f>Feuil1!$B$50:$B$55</c:f>
              <c:numCache>
                <c:formatCode>General</c:formatCode>
                <c:ptCount val="6"/>
                <c:pt idx="0">
                  <c:v>926.0</c:v>
                </c:pt>
                <c:pt idx="1">
                  <c:v>67.0</c:v>
                </c:pt>
                <c:pt idx="2">
                  <c:v>884.0</c:v>
                </c:pt>
                <c:pt idx="3">
                  <c:v>270.0</c:v>
                </c:pt>
                <c:pt idx="4">
                  <c:v>4917.0</c:v>
                </c:pt>
                <c:pt idx="5">
                  <c:v>565.0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400" b="1" i="0"/>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9FAE61-85E4-F84F-A1D5-46305FCADACA}" type="datetimeFigureOut">
              <a:rPr lang="fr-FR" smtClean="0"/>
              <a:t>08/11/15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Cliquez pour modifier les styles du texte du masque</a:t>
            </a:r>
          </a:p>
          <a:p>
            <a:pPr lvl="1"/>
            <a:r>
              <a:rPr lang="x-none" smtClean="0"/>
              <a:t>Deuxième niveau</a:t>
            </a:r>
          </a:p>
          <a:p>
            <a:pPr lvl="2"/>
            <a:r>
              <a:rPr lang="x-none" smtClean="0"/>
              <a:t>Troisième niveau</a:t>
            </a:r>
          </a:p>
          <a:p>
            <a:pPr lvl="3"/>
            <a:r>
              <a:rPr lang="x-none" smtClean="0"/>
              <a:t>Quatrième niveau</a:t>
            </a:r>
          </a:p>
          <a:p>
            <a:pPr lvl="4"/>
            <a:r>
              <a:rPr lang="x-non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6BD9F-62B5-B24C-8E32-25B6ECC39935}" type="slidenum">
              <a:rPr lang="fr-FR" smtClean="0"/>
              <a:t>‹#›</a:t>
            </a:fld>
            <a:endParaRPr lang="fr-FR"/>
          </a:p>
        </p:txBody>
      </p:sp>
    </p:spTree>
    <p:extLst>
      <p:ext uri="{BB962C8B-B14F-4D97-AF65-F5344CB8AC3E}">
        <p14:creationId xmlns:p14="http://schemas.microsoft.com/office/powerpoint/2010/main" val="28441900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latin typeface="+mn-lt"/>
                <a:ea typeface="+mn-ea"/>
                <a:cs typeface="+mn-cs"/>
              </a:rPr>
              <a:t>Le Brevet d’Initiation Aéronautique est un diplôme à part pour l’Education Nationale. Il n’a pas véritablement d’équivalent. Il est en effet à la jonction de l’Education et du monde de l’aviation et de l’espace ; un pont entre  passion et raison, savoir et pratique, professionnel et amateur, civil et militaire. Son histoire ancienne et prestigieuse démontre sa valeur et son intérêt. </a:t>
            </a:r>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1</a:t>
            </a:fld>
            <a:endParaRPr lang="fr-FR" dirty="0"/>
          </a:p>
        </p:txBody>
      </p:sp>
    </p:spTree>
    <p:extLst>
      <p:ext uri="{BB962C8B-B14F-4D97-AF65-F5344CB8AC3E}">
        <p14:creationId xmlns:p14="http://schemas.microsoft.com/office/powerpoint/2010/main" val="143577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Pendant ses quarante-quatre mois au gouvernement de front populaire, Jean Zay a institué, au titre de l’Éducation nationale : les trois degrés d’enseignement, l’unification des programmes, le prolongation de l’obligation scolaire à quatorze ans, les classes d’orientation, les activités dirigées, les enseignements interdisciplinaires, la reconnaissance de l’apprentissage, le sport à l’école, les œuvres universitaires.</a:t>
            </a:r>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2</a:t>
            </a:fld>
            <a:endParaRPr lang="fr-FR"/>
          </a:p>
        </p:txBody>
      </p:sp>
    </p:spTree>
    <p:extLst>
      <p:ext uri="{BB962C8B-B14F-4D97-AF65-F5344CB8AC3E}">
        <p14:creationId xmlns:p14="http://schemas.microsoft.com/office/powerpoint/2010/main" val="386982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3</a:t>
            </a:fld>
            <a:endParaRPr lang="fr-FR"/>
          </a:p>
        </p:txBody>
      </p:sp>
    </p:spTree>
    <p:extLst>
      <p:ext uri="{BB962C8B-B14F-4D97-AF65-F5344CB8AC3E}">
        <p14:creationId xmlns:p14="http://schemas.microsoft.com/office/powerpoint/2010/main" val="3869825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4</a:t>
            </a:fld>
            <a:endParaRPr lang="fr-FR"/>
          </a:p>
        </p:txBody>
      </p:sp>
    </p:spTree>
    <p:extLst>
      <p:ext uri="{BB962C8B-B14F-4D97-AF65-F5344CB8AC3E}">
        <p14:creationId xmlns:p14="http://schemas.microsoft.com/office/powerpoint/2010/main" val="386982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5</a:t>
            </a:fld>
            <a:endParaRPr lang="fr-FR"/>
          </a:p>
        </p:txBody>
      </p:sp>
    </p:spTree>
    <p:extLst>
      <p:ext uri="{BB962C8B-B14F-4D97-AF65-F5344CB8AC3E}">
        <p14:creationId xmlns:p14="http://schemas.microsoft.com/office/powerpoint/2010/main" val="386982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latin typeface="+mn-lt"/>
                <a:ea typeface="+mn-ea"/>
                <a:cs typeface="+mn-cs"/>
              </a:rPr>
              <a:t>le BIA </a:t>
            </a:r>
            <a:r>
              <a:rPr lang="en-GB" sz="1200" kern="1200" dirty="0" err="1" smtClean="0">
                <a:solidFill>
                  <a:schemeClr val="tx1"/>
                </a:solidFill>
                <a:latin typeface="+mn-lt"/>
                <a:ea typeface="+mn-ea"/>
                <a:cs typeface="+mn-cs"/>
              </a:rPr>
              <a:t>n'est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devenu</a:t>
            </a:r>
            <a:r>
              <a:rPr lang="en-GB" sz="1200" kern="1200" dirty="0" smtClean="0">
                <a:solidFill>
                  <a:schemeClr val="tx1"/>
                </a:solidFill>
                <a:latin typeface="+mn-lt"/>
                <a:ea typeface="+mn-ea"/>
                <a:cs typeface="+mn-cs"/>
              </a:rPr>
              <a:t> un </a:t>
            </a:r>
            <a:r>
              <a:rPr lang="en-GB" sz="1200" kern="1200" dirty="0" err="1" smtClean="0">
                <a:solidFill>
                  <a:schemeClr val="tx1"/>
                </a:solidFill>
                <a:latin typeface="+mn-lt"/>
                <a:ea typeface="+mn-ea"/>
                <a:cs typeface="+mn-cs"/>
              </a:rPr>
              <a:t>examen</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l’EN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qu'en</a:t>
            </a:r>
            <a:r>
              <a:rPr lang="en-GB" sz="1200" kern="1200" dirty="0" smtClean="0">
                <a:solidFill>
                  <a:schemeClr val="tx1"/>
                </a:solidFill>
                <a:latin typeface="+mn-lt"/>
                <a:ea typeface="+mn-ea"/>
                <a:cs typeface="+mn-cs"/>
              </a:rPr>
              <a:t> 1987</a:t>
            </a:r>
            <a:endParaRPr lang="fr-FR" dirty="0"/>
          </a:p>
        </p:txBody>
      </p:sp>
      <p:sp>
        <p:nvSpPr>
          <p:cNvPr id="4" name="Espace réservé du numéro de diapositive 3"/>
          <p:cNvSpPr>
            <a:spLocks noGrp="1"/>
          </p:cNvSpPr>
          <p:nvPr>
            <p:ph type="sldNum" sz="quarter" idx="10"/>
          </p:nvPr>
        </p:nvSpPr>
        <p:spPr/>
        <p:txBody>
          <a:bodyPr/>
          <a:lstStyle/>
          <a:p>
            <a:fld id="{45A6BD9F-62B5-B24C-8E32-25B6ECC39935}" type="slidenum">
              <a:rPr lang="fr-FR" smtClean="0"/>
              <a:t>6</a:t>
            </a:fld>
            <a:endParaRPr lang="fr-FR"/>
          </a:p>
        </p:txBody>
      </p:sp>
    </p:spTree>
    <p:extLst>
      <p:ext uri="{BB962C8B-B14F-4D97-AF65-F5344CB8AC3E}">
        <p14:creationId xmlns:p14="http://schemas.microsoft.com/office/powerpoint/2010/main" val="386982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07802" y="1984251"/>
            <a:ext cx="7772400" cy="1470025"/>
          </a:xfrm>
          <a:prstGeom prst="rect">
            <a:avLst/>
          </a:prstGeom>
        </p:spPr>
        <p:txBody>
          <a:body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cxnSp>
        <p:nvCxnSpPr>
          <p:cNvPr id="11" name="Connecteur droit 10"/>
          <p:cNvCxnSpPr/>
          <p:nvPr userDrawn="1"/>
        </p:nvCxnSpPr>
        <p:spPr>
          <a:xfrm>
            <a:off x="0" y="1384084"/>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45560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36916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99034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16545804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108249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B1249AE-0D09-4511-B7DE-2FDBA52BEDFE}" type="datetimeFigureOut">
              <a:rPr lang="fr-FR" smtClean="0"/>
              <a:t>08/11/15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128954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1249AE-0D09-4511-B7DE-2FDBA52BEDFE}" type="datetimeFigureOut">
              <a:rPr lang="fr-FR" smtClean="0"/>
              <a:t>08/11/15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37879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B1249AE-0D09-4511-B7DE-2FDBA52BEDFE}" type="datetimeFigureOut">
              <a:rPr lang="fr-FR" smtClean="0"/>
              <a:t>08/11/15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335441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1249AE-0D09-4511-B7DE-2FDBA52BEDFE}" type="datetimeFigureOut">
              <a:rPr lang="fr-FR" smtClean="0"/>
              <a:t>08/11/15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44885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1249AE-0D09-4511-B7DE-2FDBA52BEDFE}" type="datetimeFigureOut">
              <a:rPr lang="fr-FR" smtClean="0"/>
              <a:t>08/11/15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224986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B1249AE-0D09-4511-B7DE-2FDBA52BEDFE}" type="datetimeFigureOut">
              <a:rPr lang="fr-FR" smtClean="0"/>
              <a:t>08/11/15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5F9FA35-F6B2-48A9-8B1A-3433262E572A}" type="slidenum">
              <a:rPr lang="fr-FR" smtClean="0"/>
              <a:t>‹#›</a:t>
            </a:fld>
            <a:endParaRPr lang="fr-FR"/>
          </a:p>
        </p:txBody>
      </p:sp>
    </p:spTree>
    <p:extLst>
      <p:ext uri="{BB962C8B-B14F-4D97-AF65-F5344CB8AC3E}">
        <p14:creationId xmlns:p14="http://schemas.microsoft.com/office/powerpoint/2010/main" val="750381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7" Type="http://schemas.openxmlformats.org/officeDocument/2006/relationships/image" Target="../media/image5.png"/><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249AE-0D09-4511-B7DE-2FDBA52BEDFE}" type="datetimeFigureOut">
              <a:rPr lang="fr-FR" smtClean="0"/>
              <a:t>08/11/15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9FA35-F6B2-48A9-8B1A-3433262E572A}" type="slidenum">
              <a:rPr lang="fr-FR" smtClean="0"/>
              <a:t>‹#›</a:t>
            </a:fld>
            <a:endParaRPr lang="fr-FR"/>
          </a:p>
        </p:txBody>
      </p:sp>
      <p:cxnSp>
        <p:nvCxnSpPr>
          <p:cNvPr id="10" name="Connecteur droit 9"/>
          <p:cNvCxnSpPr/>
          <p:nvPr userDrawn="1"/>
        </p:nvCxnSpPr>
        <p:spPr>
          <a:xfrm>
            <a:off x="0" y="1384084"/>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13"/>
          <a:stretch>
            <a:fillRect/>
          </a:stretch>
        </p:blipFill>
        <p:spPr>
          <a:xfrm>
            <a:off x="8064914" y="67664"/>
            <a:ext cx="1079086" cy="1176630"/>
          </a:xfrm>
          <a:prstGeom prst="rect">
            <a:avLst/>
          </a:prstGeom>
        </p:spPr>
      </p:pic>
      <p:pic>
        <p:nvPicPr>
          <p:cNvPr id="7" name="Image 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272764" y="67664"/>
            <a:ext cx="5593629" cy="1091279"/>
          </a:xfrm>
          <a:prstGeom prst="rect">
            <a:avLst/>
          </a:prstGeom>
        </p:spPr>
      </p:pic>
      <p:sp>
        <p:nvSpPr>
          <p:cNvPr id="8" name="Rectangle 7"/>
          <p:cNvSpPr/>
          <p:nvPr userDrawn="1"/>
        </p:nvSpPr>
        <p:spPr>
          <a:xfrm>
            <a:off x="3492914" y="165163"/>
            <a:ext cx="4572000" cy="646331"/>
          </a:xfrm>
          <a:prstGeom prst="rect">
            <a:avLst/>
          </a:prstGeom>
        </p:spPr>
        <p:txBody>
          <a:bodyPr>
            <a:spAutoFit/>
          </a:bodyPr>
          <a:lstStyle/>
          <a:p>
            <a:pPr algn="l"/>
            <a:r>
              <a:rPr lang="fr-FR" sz="1800" b="1" i="0" u="none" strike="noStrike" baseline="0" dirty="0" smtClean="0">
                <a:solidFill>
                  <a:srgbClr val="10218C"/>
                </a:solidFill>
                <a:latin typeface="HelveticaNeue-BlackExt"/>
              </a:rPr>
              <a:t>RENCONTRE NATIONALE</a:t>
            </a:r>
          </a:p>
          <a:p>
            <a:pPr algn="l"/>
            <a:r>
              <a:rPr lang="fr-FR" sz="1800" b="1" i="0" u="none" strike="noStrike" baseline="0" dirty="0" smtClean="0">
                <a:solidFill>
                  <a:srgbClr val="10218C"/>
                </a:solidFill>
                <a:latin typeface="HelveticaNeue-BlackExt"/>
              </a:rPr>
              <a:t>SUR LE BIA . </a:t>
            </a:r>
            <a:r>
              <a:rPr lang="fr-FR" sz="1600" b="0" i="0" u="none" strike="noStrike" baseline="0" dirty="0" smtClean="0">
                <a:solidFill>
                  <a:srgbClr val="10218C"/>
                </a:solidFill>
                <a:latin typeface="HelveticaNeue-MediumExt"/>
              </a:rPr>
              <a:t>10 NOVEMBRE 2015</a:t>
            </a:r>
            <a:endParaRPr lang="fr-FR" dirty="0"/>
          </a:p>
        </p:txBody>
      </p:sp>
      <p:pic>
        <p:nvPicPr>
          <p:cNvPr id="9" name="Image 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2410" y="67664"/>
            <a:ext cx="575361" cy="841330"/>
          </a:xfrm>
          <a:prstGeom prst="rect">
            <a:avLst/>
          </a:prstGeom>
        </p:spPr>
      </p:pic>
      <p:pic>
        <p:nvPicPr>
          <p:cNvPr id="11" name="Image 1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82829" y="69788"/>
            <a:ext cx="654184" cy="839206"/>
          </a:xfrm>
          <a:prstGeom prst="rect">
            <a:avLst/>
          </a:prstGeom>
        </p:spPr>
      </p:pic>
      <p:pic>
        <p:nvPicPr>
          <p:cNvPr id="12" name="Image 1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567549" y="332656"/>
            <a:ext cx="574679" cy="572124"/>
          </a:xfrm>
          <a:prstGeom prst="rect">
            <a:avLst/>
          </a:prstGeom>
        </p:spPr>
      </p:pic>
      <p:pic>
        <p:nvPicPr>
          <p:cNvPr id="14" name="Image 13"/>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04334" y="964347"/>
            <a:ext cx="832679" cy="405665"/>
          </a:xfrm>
          <a:prstGeom prst="rect">
            <a:avLst/>
          </a:prstGeom>
        </p:spPr>
      </p:pic>
    </p:spTree>
    <p:extLst>
      <p:ext uri="{BB962C8B-B14F-4D97-AF65-F5344CB8AC3E}">
        <p14:creationId xmlns:p14="http://schemas.microsoft.com/office/powerpoint/2010/main" val="281051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1640" y="2708920"/>
            <a:ext cx="6840760" cy="2062103"/>
          </a:xfrm>
          <a:prstGeom prst="rect">
            <a:avLst/>
          </a:prstGeom>
          <a:noFill/>
        </p:spPr>
        <p:txBody>
          <a:bodyPr wrap="square" rtlCol="0">
            <a:spAutoFit/>
          </a:bodyPr>
          <a:lstStyle/>
          <a:p>
            <a:pPr algn="ctr"/>
            <a:r>
              <a:rPr lang="fr-FR" sz="3200" b="1" dirty="0" smtClean="0">
                <a:solidFill>
                  <a:srgbClr val="FF0000"/>
                </a:solidFill>
                <a:latin typeface="Arial Black" panose="020B0A04020102020204" pitchFamily="34" charset="0"/>
              </a:rPr>
              <a:t>La genèse des nouveaux textes…</a:t>
            </a:r>
          </a:p>
          <a:p>
            <a:pPr algn="ctr"/>
            <a:r>
              <a:rPr lang="fr-FR" sz="3200" b="1" dirty="0" smtClean="0">
                <a:solidFill>
                  <a:srgbClr val="FF0000"/>
                </a:solidFill>
                <a:latin typeface="Arial Black" panose="020B0A04020102020204" pitchFamily="34" charset="0"/>
              </a:rPr>
              <a:t>….d’un diplôme pas comme les autres</a:t>
            </a:r>
            <a:endParaRPr lang="fr-FR"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956809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19872" y="6021288"/>
            <a:ext cx="2564875" cy="400110"/>
          </a:xfrm>
          <a:prstGeom prst="rect">
            <a:avLst/>
          </a:prstGeom>
          <a:noFill/>
        </p:spPr>
        <p:txBody>
          <a:bodyPr wrap="none" rtlCol="0">
            <a:spAutoFit/>
          </a:bodyPr>
          <a:lstStyle/>
          <a:p>
            <a:r>
              <a:rPr lang="fr-FR" sz="2000" b="1" dirty="0" smtClean="0">
                <a:latin typeface="Arial"/>
                <a:cs typeface="Arial"/>
              </a:rPr>
              <a:t>Candidats présents</a:t>
            </a:r>
            <a:endParaRPr lang="fr-FR" sz="2000" b="1" dirty="0">
              <a:latin typeface="Arial"/>
              <a:cs typeface="Arial"/>
            </a:endParaRPr>
          </a:p>
        </p:txBody>
      </p:sp>
      <p:sp>
        <p:nvSpPr>
          <p:cNvPr id="6" name="ZoneTexte 5"/>
          <p:cNvSpPr txBox="1"/>
          <p:nvPr/>
        </p:nvSpPr>
        <p:spPr>
          <a:xfrm>
            <a:off x="1979712" y="2492896"/>
            <a:ext cx="699255" cy="523220"/>
          </a:xfrm>
          <a:prstGeom prst="rect">
            <a:avLst/>
          </a:prstGeom>
          <a:noFill/>
        </p:spPr>
        <p:txBody>
          <a:bodyPr wrap="none" rtlCol="0">
            <a:spAutoFit/>
          </a:bodyPr>
          <a:lstStyle/>
          <a:p>
            <a:r>
              <a:rPr lang="fr-FR" sz="2800" b="1" dirty="0" smtClean="0">
                <a:solidFill>
                  <a:srgbClr val="AC0101"/>
                </a:solidFill>
              </a:rPr>
              <a:t>BIA</a:t>
            </a:r>
            <a:endParaRPr lang="fr-FR" sz="2800" b="1" dirty="0">
              <a:solidFill>
                <a:srgbClr val="AC0101"/>
              </a:solidFill>
            </a:endParaRPr>
          </a:p>
        </p:txBody>
      </p:sp>
      <p:sp>
        <p:nvSpPr>
          <p:cNvPr id="7" name="ZoneTexte 6"/>
          <p:cNvSpPr txBox="1"/>
          <p:nvPr/>
        </p:nvSpPr>
        <p:spPr>
          <a:xfrm>
            <a:off x="6156176" y="2492896"/>
            <a:ext cx="985040" cy="523220"/>
          </a:xfrm>
          <a:prstGeom prst="rect">
            <a:avLst/>
          </a:prstGeom>
          <a:noFill/>
        </p:spPr>
        <p:txBody>
          <a:bodyPr wrap="none" rtlCol="0">
            <a:spAutoFit/>
          </a:bodyPr>
          <a:lstStyle/>
          <a:p>
            <a:r>
              <a:rPr lang="fr-FR" sz="2800" b="1" dirty="0" smtClean="0">
                <a:solidFill>
                  <a:schemeClr val="tx2">
                    <a:lumMod val="60000"/>
                    <a:lumOff val="40000"/>
                  </a:schemeClr>
                </a:solidFill>
              </a:rPr>
              <a:t>CAEA</a:t>
            </a:r>
            <a:endParaRPr lang="fr-FR" sz="2800" b="1" dirty="0">
              <a:solidFill>
                <a:schemeClr val="tx2">
                  <a:lumMod val="60000"/>
                  <a:lumOff val="40000"/>
                </a:schemeClr>
              </a:solidFill>
            </a:endParaRPr>
          </a:p>
        </p:txBody>
      </p:sp>
      <p:sp>
        <p:nvSpPr>
          <p:cNvPr id="8" name="Rectangle à coins arrondis 7"/>
          <p:cNvSpPr/>
          <p:nvPr/>
        </p:nvSpPr>
        <p:spPr>
          <a:xfrm>
            <a:off x="179512" y="2348880"/>
            <a:ext cx="4248472" cy="367240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11" name="ZoneTexte 10"/>
          <p:cNvSpPr txBox="1"/>
          <p:nvPr/>
        </p:nvSpPr>
        <p:spPr>
          <a:xfrm>
            <a:off x="179512" y="1772816"/>
            <a:ext cx="2912651" cy="400110"/>
          </a:xfrm>
          <a:prstGeom prst="rect">
            <a:avLst/>
          </a:prstGeom>
          <a:noFill/>
        </p:spPr>
        <p:txBody>
          <a:bodyPr wrap="none" rtlCol="0">
            <a:spAutoFit/>
          </a:bodyPr>
          <a:lstStyle/>
          <a:p>
            <a:r>
              <a:rPr lang="fr-FR" sz="2000" dirty="0" smtClean="0">
                <a:solidFill>
                  <a:srgbClr val="FF0000"/>
                </a:solidFill>
                <a:latin typeface="Arial Black"/>
                <a:cs typeface="Arial Black"/>
              </a:rPr>
              <a:t>Quelques chiffres…</a:t>
            </a:r>
            <a:endParaRPr lang="fr-FR" sz="2000" dirty="0">
              <a:solidFill>
                <a:srgbClr val="FF0000"/>
              </a:solidFill>
              <a:latin typeface="Arial Black"/>
              <a:cs typeface="Arial Black"/>
            </a:endParaRPr>
          </a:p>
        </p:txBody>
      </p:sp>
      <p:sp>
        <p:nvSpPr>
          <p:cNvPr id="12" name="Rectangle à coins arrondis 11"/>
          <p:cNvSpPr/>
          <p:nvPr/>
        </p:nvSpPr>
        <p:spPr>
          <a:xfrm>
            <a:off x="4644008" y="2348880"/>
            <a:ext cx="4320480" cy="3672408"/>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3" name="Graphique 12"/>
          <p:cNvGraphicFramePr>
            <a:graphicFrameLocks/>
          </p:cNvGraphicFramePr>
          <p:nvPr>
            <p:extLst>
              <p:ext uri="{D42A27DB-BD31-4B8C-83A1-F6EECF244321}">
                <p14:modId xmlns:p14="http://schemas.microsoft.com/office/powerpoint/2010/main" val="3335786152"/>
              </p:ext>
            </p:extLst>
          </p:nvPr>
        </p:nvGraphicFramePr>
        <p:xfrm>
          <a:off x="251520" y="2924944"/>
          <a:ext cx="4104456"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p:cNvGraphicFramePr>
            <a:graphicFrameLocks/>
          </p:cNvGraphicFramePr>
          <p:nvPr>
            <p:extLst>
              <p:ext uri="{D42A27DB-BD31-4B8C-83A1-F6EECF244321}">
                <p14:modId xmlns:p14="http://schemas.microsoft.com/office/powerpoint/2010/main" val="1313420025"/>
              </p:ext>
            </p:extLst>
          </p:nvPr>
        </p:nvGraphicFramePr>
        <p:xfrm>
          <a:off x="4716016" y="3140968"/>
          <a:ext cx="4283968" cy="2592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818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11" name="ZoneTexte 10"/>
          <p:cNvSpPr txBox="1"/>
          <p:nvPr/>
        </p:nvSpPr>
        <p:spPr>
          <a:xfrm>
            <a:off x="179512" y="1772816"/>
            <a:ext cx="5634751" cy="400110"/>
          </a:xfrm>
          <a:prstGeom prst="rect">
            <a:avLst/>
          </a:prstGeom>
          <a:noFill/>
        </p:spPr>
        <p:txBody>
          <a:bodyPr wrap="none" rtlCol="0">
            <a:spAutoFit/>
          </a:bodyPr>
          <a:lstStyle/>
          <a:p>
            <a:r>
              <a:rPr lang="fr-FR" sz="2000" dirty="0" smtClean="0">
                <a:solidFill>
                  <a:srgbClr val="FF0000"/>
                </a:solidFill>
                <a:latin typeface="Arial Black"/>
                <a:cs typeface="Arial Black"/>
              </a:rPr>
              <a:t>Quelques chiffres pour la session 2015</a:t>
            </a:r>
            <a:endParaRPr lang="fr-FR" sz="2000" dirty="0">
              <a:solidFill>
                <a:srgbClr val="FF0000"/>
              </a:solidFill>
              <a:latin typeface="Arial Black"/>
              <a:cs typeface="Arial Black"/>
            </a:endParaRPr>
          </a:p>
        </p:txBody>
      </p:sp>
      <p:sp>
        <p:nvSpPr>
          <p:cNvPr id="3" name="ZoneTexte 2"/>
          <p:cNvSpPr txBox="1"/>
          <p:nvPr/>
        </p:nvSpPr>
        <p:spPr>
          <a:xfrm>
            <a:off x="467544" y="2420888"/>
            <a:ext cx="2621230" cy="2031325"/>
          </a:xfrm>
          <a:prstGeom prst="rect">
            <a:avLst/>
          </a:prstGeom>
          <a:noFill/>
        </p:spPr>
        <p:txBody>
          <a:bodyPr wrap="none" rtlCol="0">
            <a:spAutoFit/>
          </a:bodyPr>
          <a:lstStyle/>
          <a:p>
            <a:r>
              <a:rPr lang="fr-FR" dirty="0" smtClean="0"/>
              <a:t>Au BIA :</a:t>
            </a:r>
          </a:p>
          <a:p>
            <a:pPr marL="285750" indent="-285750">
              <a:buFont typeface="Wingdings" charset="2"/>
              <a:buChar char="ü"/>
            </a:pPr>
            <a:r>
              <a:rPr lang="fr-FR" dirty="0" smtClean="0"/>
              <a:t>10 369 inscrits</a:t>
            </a:r>
          </a:p>
          <a:p>
            <a:pPr marL="285750" indent="-285750">
              <a:buFont typeface="Wingdings" charset="2"/>
              <a:buChar char="ü"/>
            </a:pPr>
            <a:r>
              <a:rPr lang="fr-FR" dirty="0" smtClean="0"/>
              <a:t>21,4 % de jeunes filles</a:t>
            </a:r>
          </a:p>
          <a:p>
            <a:pPr marL="285750" indent="-285750">
              <a:buFont typeface="Wingdings" charset="2"/>
              <a:buChar char="ü"/>
            </a:pPr>
            <a:r>
              <a:rPr lang="fr-FR" dirty="0" smtClean="0"/>
              <a:t>10 010 présents</a:t>
            </a:r>
          </a:p>
          <a:p>
            <a:pPr marL="285750" indent="-285750">
              <a:buFont typeface="Wingdings" charset="2"/>
              <a:buChar char="ü"/>
            </a:pPr>
            <a:r>
              <a:rPr lang="fr-FR" dirty="0" smtClean="0"/>
              <a:t>7314 admis soit 73,1 %</a:t>
            </a:r>
          </a:p>
          <a:p>
            <a:pPr marL="285750" indent="-285750">
              <a:buFont typeface="Wingdings" charset="2"/>
              <a:buChar char="ü"/>
            </a:pPr>
            <a:r>
              <a:rPr lang="fr-FR" dirty="0" smtClean="0"/>
              <a:t>1269 établissements </a:t>
            </a:r>
          </a:p>
          <a:p>
            <a:pPr marL="285750" indent="-285750">
              <a:buFont typeface="Wingdings" charset="2"/>
              <a:buChar char="ü"/>
            </a:pPr>
            <a:r>
              <a:rPr lang="fr-FR" dirty="0" smtClean="0"/>
              <a:t>74 % avec options</a:t>
            </a:r>
          </a:p>
        </p:txBody>
      </p:sp>
      <p:graphicFrame>
        <p:nvGraphicFramePr>
          <p:cNvPr id="7" name="Graphique 6"/>
          <p:cNvGraphicFramePr>
            <a:graphicFrameLocks/>
          </p:cNvGraphicFramePr>
          <p:nvPr>
            <p:extLst>
              <p:ext uri="{D42A27DB-BD31-4B8C-83A1-F6EECF244321}">
                <p14:modId xmlns:p14="http://schemas.microsoft.com/office/powerpoint/2010/main" val="1294333724"/>
              </p:ext>
            </p:extLst>
          </p:nvPr>
        </p:nvGraphicFramePr>
        <p:xfrm>
          <a:off x="539552" y="3789040"/>
          <a:ext cx="6264696" cy="3140968"/>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p:cNvSpPr txBox="1"/>
          <p:nvPr/>
        </p:nvSpPr>
        <p:spPr>
          <a:xfrm>
            <a:off x="6228184" y="3140968"/>
            <a:ext cx="2339102" cy="1754327"/>
          </a:xfrm>
          <a:prstGeom prst="rect">
            <a:avLst/>
          </a:prstGeom>
          <a:noFill/>
        </p:spPr>
        <p:txBody>
          <a:bodyPr wrap="none" rtlCol="0">
            <a:spAutoFit/>
          </a:bodyPr>
          <a:lstStyle/>
          <a:p>
            <a:r>
              <a:rPr lang="fr-FR" dirty="0" smtClean="0"/>
              <a:t>Au CAEA :</a:t>
            </a:r>
          </a:p>
          <a:p>
            <a:endParaRPr lang="fr-FR" dirty="0"/>
          </a:p>
          <a:p>
            <a:pPr marL="285750" indent="-285750">
              <a:buFont typeface="Wingdings" charset="2"/>
              <a:buChar char="ü"/>
            </a:pPr>
            <a:r>
              <a:rPr lang="fr-FR" dirty="0" smtClean="0"/>
              <a:t>293 inscrits</a:t>
            </a:r>
            <a:endParaRPr lang="fr-FR" dirty="0"/>
          </a:p>
          <a:p>
            <a:pPr marL="285750" indent="-285750">
              <a:buFont typeface="Wingdings" charset="2"/>
              <a:buChar char="ü"/>
            </a:pPr>
            <a:r>
              <a:rPr lang="fr-FR" dirty="0" smtClean="0"/>
              <a:t>13 </a:t>
            </a:r>
            <a:r>
              <a:rPr lang="fr-FR" dirty="0"/>
              <a:t>% de </a:t>
            </a:r>
            <a:r>
              <a:rPr lang="fr-FR" dirty="0" smtClean="0"/>
              <a:t>femmes</a:t>
            </a:r>
            <a:endParaRPr lang="fr-FR" dirty="0"/>
          </a:p>
          <a:p>
            <a:pPr marL="285750" indent="-285750">
              <a:buFont typeface="Wingdings" charset="2"/>
              <a:buChar char="ü"/>
            </a:pPr>
            <a:r>
              <a:rPr lang="fr-FR" dirty="0" smtClean="0"/>
              <a:t>226 présents</a:t>
            </a:r>
            <a:endParaRPr lang="fr-FR" dirty="0"/>
          </a:p>
          <a:p>
            <a:pPr marL="285750" indent="-285750">
              <a:buFont typeface="Wingdings" charset="2"/>
              <a:buChar char="ü"/>
            </a:pPr>
            <a:r>
              <a:rPr lang="fr-FR" dirty="0" smtClean="0"/>
              <a:t>147 </a:t>
            </a:r>
            <a:r>
              <a:rPr lang="fr-FR" dirty="0"/>
              <a:t>admis soit </a:t>
            </a:r>
            <a:r>
              <a:rPr lang="fr-FR" dirty="0" smtClean="0"/>
              <a:t>65 %</a:t>
            </a:r>
          </a:p>
        </p:txBody>
      </p:sp>
      <p:sp>
        <p:nvSpPr>
          <p:cNvPr id="6" name="ZoneTexte 5"/>
          <p:cNvSpPr txBox="1"/>
          <p:nvPr/>
        </p:nvSpPr>
        <p:spPr>
          <a:xfrm>
            <a:off x="179512" y="5085184"/>
            <a:ext cx="2304256" cy="646331"/>
          </a:xfrm>
          <a:prstGeom prst="rect">
            <a:avLst/>
          </a:prstGeom>
          <a:noFill/>
        </p:spPr>
        <p:txBody>
          <a:bodyPr wrap="square" rtlCol="0">
            <a:spAutoFit/>
          </a:bodyPr>
          <a:lstStyle/>
          <a:p>
            <a:r>
              <a:rPr lang="fr-FR" dirty="0" smtClean="0"/>
              <a:t>En 2016, seule l’option anglais sera possible.</a:t>
            </a:r>
            <a:endParaRPr lang="fr-FR" dirty="0"/>
          </a:p>
        </p:txBody>
      </p:sp>
      <p:sp>
        <p:nvSpPr>
          <p:cNvPr id="9" name="Rectangle à coins arrondis 8"/>
          <p:cNvSpPr/>
          <p:nvPr/>
        </p:nvSpPr>
        <p:spPr>
          <a:xfrm>
            <a:off x="179512" y="2420888"/>
            <a:ext cx="5616624" cy="432048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940152" y="2420888"/>
            <a:ext cx="3024336" cy="432048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64783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971600" y="2132856"/>
            <a:ext cx="7056784" cy="4608512"/>
            <a:chOff x="467544" y="1677691"/>
            <a:chExt cx="8244408" cy="5180309"/>
          </a:xfrm>
        </p:grpSpPr>
        <p:pic>
          <p:nvPicPr>
            <p:cNvPr id="5" name="Image 4"/>
            <p:cNvPicPr>
              <a:picLocks noChangeAspect="1"/>
            </p:cNvPicPr>
            <p:nvPr/>
          </p:nvPicPr>
          <p:blipFill rotWithShape="1">
            <a:blip r:embed="rId2"/>
            <a:srcRect/>
            <a:stretch/>
          </p:blipFill>
          <p:spPr>
            <a:xfrm>
              <a:off x="467544" y="1677691"/>
              <a:ext cx="8244408" cy="5180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8112597" y="1700808"/>
              <a:ext cx="566300" cy="1851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6" name="ZoneTexte 5"/>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7" name="ZoneTexte 6"/>
          <p:cNvSpPr txBox="1"/>
          <p:nvPr/>
        </p:nvSpPr>
        <p:spPr>
          <a:xfrm>
            <a:off x="179512" y="1628800"/>
            <a:ext cx="2438763" cy="400110"/>
          </a:xfrm>
          <a:prstGeom prst="rect">
            <a:avLst/>
          </a:prstGeom>
          <a:noFill/>
        </p:spPr>
        <p:txBody>
          <a:bodyPr wrap="none" rtlCol="0">
            <a:spAutoFit/>
          </a:bodyPr>
          <a:lstStyle/>
          <a:p>
            <a:r>
              <a:rPr lang="fr-FR" sz="2000" dirty="0" smtClean="0">
                <a:solidFill>
                  <a:srgbClr val="FF0000"/>
                </a:solidFill>
                <a:latin typeface="Arial Black"/>
                <a:cs typeface="Arial Black"/>
              </a:rPr>
              <a:t>Des initiatives…</a:t>
            </a:r>
            <a:endParaRPr lang="fr-FR" sz="2000" dirty="0">
              <a:solidFill>
                <a:srgbClr val="FF0000"/>
              </a:solidFill>
              <a:latin typeface="Arial Black"/>
              <a:cs typeface="Arial Black"/>
            </a:endParaRPr>
          </a:p>
        </p:txBody>
      </p:sp>
    </p:spTree>
    <p:extLst>
      <p:ext uri="{BB962C8B-B14F-4D97-AF65-F5344CB8AC3E}">
        <p14:creationId xmlns:p14="http://schemas.microsoft.com/office/powerpoint/2010/main" val="29782594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3203848" y="908720"/>
            <a:ext cx="3564047"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Le groupe de travail </a:t>
            </a:r>
            <a:endParaRPr lang="fr-FR" sz="2400" b="1" dirty="0">
              <a:solidFill>
                <a:srgbClr val="FF0000"/>
              </a:solidFill>
              <a:latin typeface="Arial Black" panose="020B0A040201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80820717"/>
              </p:ext>
            </p:extLst>
          </p:nvPr>
        </p:nvGraphicFramePr>
        <p:xfrm>
          <a:off x="179512" y="1700808"/>
          <a:ext cx="8640961" cy="4998720"/>
        </p:xfrm>
        <a:graphic>
          <a:graphicData uri="http://schemas.openxmlformats.org/drawingml/2006/table">
            <a:tbl>
              <a:tblPr firstRow="1" bandRow="1">
                <a:tableStyleId>{2D5ABB26-0587-4C30-8999-92F81FD0307C}</a:tableStyleId>
              </a:tblPr>
              <a:tblGrid>
                <a:gridCol w="2024009"/>
                <a:gridCol w="2334041"/>
                <a:gridCol w="4282911"/>
              </a:tblGrid>
              <a:tr h="2336267">
                <a:tc>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Les présidents des fédérations</a:t>
                      </a:r>
                      <a:r>
                        <a:rPr lang="fr-FR" sz="1400" kern="1200" baseline="0" dirty="0" smtClean="0">
                          <a:solidFill>
                            <a:schemeClr val="tx1"/>
                          </a:solidFill>
                          <a:effectLst/>
                          <a:latin typeface="+mn-lt"/>
                          <a:ea typeface="+mn-ea"/>
                          <a:cs typeface="+mn-cs"/>
                        </a:rPr>
                        <a:t> et leurs représentants</a:t>
                      </a:r>
                      <a:endParaRPr lang="fr-FR" sz="1400" dirty="0"/>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Aéronautique</a:t>
                      </a:r>
                      <a:endParaRPr lang="fr-FR" sz="1400" u="none"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d’ULM</a:t>
                      </a: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de Vol à Voile</a:t>
                      </a: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de Vol Libre</a:t>
                      </a:r>
                      <a:endParaRPr lang="fr-FR" sz="1400" u="none"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des constructeurs et </a:t>
                      </a:r>
                    </a:p>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fr-FR" sz="1400" u="none" kern="1200" dirty="0" smtClean="0">
                          <a:solidFill>
                            <a:schemeClr val="tx1"/>
                          </a:solidFill>
                          <a:latin typeface="+mn-lt"/>
                          <a:ea typeface="+mn-ea"/>
                          <a:cs typeface="+mn-cs"/>
                        </a:rPr>
                        <a:t>       des collectionneurs d’aéronefs</a:t>
                      </a: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d’Aéromodélisme</a:t>
                      </a:r>
                      <a:endParaRPr lang="fr-FR" sz="1400" u="none"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d’Aérostation</a:t>
                      </a:r>
                      <a:endParaRPr lang="fr-FR" sz="1400" u="none"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de Giraviation</a:t>
                      </a:r>
                    </a:p>
                    <a:p>
                      <a:pPr marL="285750" marR="0" indent="-285750" algn="l" defTabSz="914400" rtl="0" eaLnBrk="1" fontAlgn="auto" latinLnBrk="0" hangingPunct="1">
                        <a:lnSpc>
                          <a:spcPct val="100000"/>
                        </a:lnSpc>
                        <a:spcBef>
                          <a:spcPts val="0"/>
                        </a:spcBef>
                        <a:spcAft>
                          <a:spcPts val="0"/>
                        </a:spcAft>
                        <a:buClrTx/>
                        <a:buSzTx/>
                        <a:buFont typeface="Wingdings" charset="2"/>
                        <a:buChar char="ü"/>
                        <a:tabLst/>
                        <a:defRPr/>
                      </a:pPr>
                      <a:r>
                        <a:rPr lang="fr-FR" sz="1400" u="none" kern="1200" dirty="0" smtClean="0">
                          <a:solidFill>
                            <a:schemeClr val="tx1"/>
                          </a:solidFill>
                          <a:latin typeface="+mn-lt"/>
                          <a:ea typeface="+mn-ea"/>
                          <a:cs typeface="+mn-cs"/>
                        </a:rPr>
                        <a:t>Fédération Française de Parachutisme</a:t>
                      </a:r>
                      <a:endParaRPr lang="fr-FR" sz="1400" u="none" kern="1200" dirty="0" smtClean="0">
                        <a:solidFill>
                          <a:schemeClr val="tx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88104">
                <a:tc>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fr-FR" sz="8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Virginie BODIAN</a:t>
                      </a:r>
                    </a:p>
                    <a:p>
                      <a:r>
                        <a:rPr lang="fr-FR" sz="1400" kern="1200" dirty="0" smtClean="0">
                          <a:solidFill>
                            <a:schemeClr val="tx1"/>
                          </a:solidFill>
                          <a:effectLst/>
                          <a:latin typeface="+mn-lt"/>
                          <a:ea typeface="+mn-ea"/>
                          <a:cs typeface="+mn-cs"/>
                        </a:rPr>
                        <a:t>Franck BOURGINE</a:t>
                      </a:r>
                    </a:p>
                    <a:p>
                      <a:r>
                        <a:rPr lang="fr-FR" sz="1400" kern="1200" dirty="0" smtClean="0">
                          <a:solidFill>
                            <a:schemeClr val="tx1"/>
                          </a:solidFill>
                          <a:effectLst/>
                          <a:latin typeface="+mn-lt"/>
                          <a:ea typeface="+mn-ea"/>
                          <a:cs typeface="+mn-cs"/>
                        </a:rPr>
                        <a:t>Alain VELLA</a:t>
                      </a:r>
                    </a:p>
                    <a:p>
                      <a:endParaRPr lang="fr-FR" sz="800" dirty="0" smtClean="0">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fr-FR" sz="800" kern="1200" dirty="0" smtClean="0">
                        <a:solidFill>
                          <a:schemeClr val="tx1"/>
                        </a:solidFill>
                        <a:effectLst/>
                        <a:latin typeface="+mn-lt"/>
                        <a:ea typeface="+mn-ea"/>
                        <a:cs typeface="+mn-cs"/>
                      </a:endParaRPr>
                    </a:p>
                    <a:p>
                      <a:r>
                        <a:rPr lang="fr-FR" sz="1400" kern="1200" dirty="0" smtClean="0">
                          <a:solidFill>
                            <a:schemeClr val="tx1"/>
                          </a:solidFill>
                          <a:effectLst/>
                          <a:latin typeface="+mn-lt"/>
                          <a:ea typeface="+mn-ea"/>
                          <a:cs typeface="+mn-cs"/>
                        </a:rPr>
                        <a:t>DGAC/SG/SDJ</a:t>
                      </a:r>
                    </a:p>
                    <a:p>
                      <a:r>
                        <a:rPr lang="fr-FR" sz="1400" kern="1200" dirty="0" smtClean="0">
                          <a:solidFill>
                            <a:schemeClr val="tx1"/>
                          </a:solidFill>
                          <a:effectLst/>
                          <a:latin typeface="+mn-lt"/>
                          <a:ea typeface="+mn-ea"/>
                          <a:cs typeface="+mn-cs"/>
                        </a:rPr>
                        <a:t>DGAC/DSAC</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DGAC/MALGH</a:t>
                      </a:r>
                      <a:r>
                        <a:rPr lang="fr-FR" sz="1400" dirty="0" smtClean="0">
                          <a:effectLst/>
                        </a:rPr>
                        <a: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354025">
                <a:tc>
                  <a:txBody>
                    <a:bodyPr/>
                    <a:lstStyle/>
                    <a:p>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François BACON</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Pascale COSTA</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Jean-Jacques DIVERCHY	</a:t>
                      </a:r>
                    </a:p>
                    <a:p>
                      <a:r>
                        <a:rPr lang="fr-FR" sz="1400" kern="1200" dirty="0" smtClean="0">
                          <a:solidFill>
                            <a:schemeClr val="tx1"/>
                          </a:solidFill>
                          <a:effectLst/>
                          <a:latin typeface="+mn-lt"/>
                          <a:ea typeface="+mn-ea"/>
                          <a:cs typeface="+mn-cs"/>
                        </a:rPr>
                        <a:t>Marie-Carmen DOMINGUES</a:t>
                      </a:r>
                    </a:p>
                    <a:p>
                      <a:r>
                        <a:rPr lang="fr-FR" sz="1400" kern="1200" dirty="0" smtClean="0">
                          <a:solidFill>
                            <a:schemeClr val="tx1"/>
                          </a:solidFill>
                          <a:effectLst/>
                          <a:latin typeface="+mn-lt"/>
                          <a:ea typeface="+mn-ea"/>
                          <a:cs typeface="+mn-cs"/>
                        </a:rPr>
                        <a:t>Olivier FIGER</a:t>
                      </a:r>
                    </a:p>
                    <a:p>
                      <a:r>
                        <a:rPr lang="fr-FR" sz="1400" kern="1200" dirty="0" smtClean="0">
                          <a:solidFill>
                            <a:schemeClr val="tx1"/>
                          </a:solidFill>
                          <a:effectLst/>
                          <a:latin typeface="+mn-lt"/>
                          <a:ea typeface="+mn-ea"/>
                          <a:cs typeface="+mn-cs"/>
                        </a:rPr>
                        <a:t>Nicolas NGO		</a:t>
                      </a:r>
                    </a:p>
                    <a:p>
                      <a:r>
                        <a:rPr lang="fr-FR" sz="1400" kern="1200" dirty="0" smtClean="0">
                          <a:solidFill>
                            <a:schemeClr val="tx1"/>
                          </a:solidFill>
                          <a:effectLst/>
                          <a:latin typeface="+mn-lt"/>
                          <a:ea typeface="+mn-ea"/>
                          <a:cs typeface="+mn-cs"/>
                        </a:rPr>
                        <a:t>Charles PIGAILLEM</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IA-IPR académie de Lille</a:t>
                      </a:r>
                    </a:p>
                    <a:p>
                      <a:r>
                        <a:rPr lang="fr-FR" sz="1400" kern="1200" dirty="0" smtClean="0">
                          <a:solidFill>
                            <a:schemeClr val="tx1"/>
                          </a:solidFill>
                          <a:effectLst/>
                          <a:latin typeface="+mn-lt"/>
                          <a:ea typeface="+mn-ea"/>
                          <a:cs typeface="+mn-cs"/>
                        </a:rPr>
                        <a:t>IGEN</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IA-IPR académie de Lille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DGESCO (m</a:t>
                      </a:r>
                      <a:r>
                        <a:rPr lang="fr-FR" sz="1400" kern="1200" dirty="0" smtClean="0">
                          <a:solidFill>
                            <a:schemeClr val="tx1"/>
                          </a:solidFill>
                          <a:latin typeface="+mn-lt"/>
                          <a:ea typeface="+mn-ea"/>
                          <a:cs typeface="+mn-cs"/>
                        </a:rPr>
                        <a:t>ission du pilotage des examens)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DGESCO (m</a:t>
                      </a:r>
                      <a:r>
                        <a:rPr lang="fr-FR" sz="1400" kern="1200" dirty="0" smtClean="0">
                          <a:solidFill>
                            <a:schemeClr val="tx1"/>
                          </a:solidFill>
                          <a:latin typeface="+mn-lt"/>
                          <a:ea typeface="+mn-ea"/>
                          <a:cs typeface="+mn-cs"/>
                        </a:rPr>
                        <a:t>ission du pilotage des examens)</a:t>
                      </a: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DGESCO (</a:t>
                      </a:r>
                      <a:r>
                        <a:rPr lang="fr-FR" sz="1400" kern="1200" dirty="0" smtClean="0">
                          <a:solidFill>
                            <a:schemeClr val="tx1"/>
                          </a:solidFill>
                          <a:latin typeface="+mn-lt"/>
                          <a:ea typeface="+mn-ea"/>
                          <a:cs typeface="+mn-cs"/>
                        </a:rPr>
                        <a:t>actions éducatives, culturelles et sportives)</a:t>
                      </a:r>
                      <a:endParaRPr lang="fr-FR" sz="14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kern="1200" dirty="0" smtClean="0">
                          <a:solidFill>
                            <a:schemeClr val="tx1"/>
                          </a:solidFill>
                          <a:effectLst/>
                          <a:latin typeface="+mn-lt"/>
                          <a:ea typeface="+mn-ea"/>
                          <a:cs typeface="+mn-cs"/>
                        </a:rPr>
                        <a:t>COMIXA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2420888"/>
            <a:ext cx="1512168" cy="768685"/>
          </a:xfrm>
          <a:prstGeom prst="rect">
            <a:avLst/>
          </a:prstGeom>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4221088"/>
            <a:ext cx="774651" cy="771208"/>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544" y="4221088"/>
            <a:ext cx="588122" cy="778396"/>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568" y="5301208"/>
            <a:ext cx="842020" cy="1227236"/>
          </a:xfrm>
          <a:prstGeom prst="rect">
            <a:avLst/>
          </a:prstGeom>
        </p:spPr>
      </p:pic>
      <p:pic>
        <p:nvPicPr>
          <p:cNvPr id="9" name="Imag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4328" y="1772816"/>
            <a:ext cx="847266" cy="850404"/>
          </a:xfrm>
          <a:prstGeom prst="rect">
            <a:avLst/>
          </a:prstGeom>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84168" y="1844824"/>
            <a:ext cx="1259632" cy="629816"/>
          </a:xfrm>
          <a:prstGeom prst="rect">
            <a:avLst/>
          </a:prstGeom>
        </p:spPr>
      </p:pic>
      <p:pic>
        <p:nvPicPr>
          <p:cNvPr id="13" name="Imag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12360" y="2708920"/>
            <a:ext cx="937872" cy="528960"/>
          </a:xfrm>
          <a:prstGeom prst="rect">
            <a:avLst/>
          </a:prstGeom>
        </p:spPr>
      </p:pic>
      <p:pic>
        <p:nvPicPr>
          <p:cNvPr id="14" name="Image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52120" y="3356992"/>
            <a:ext cx="665471" cy="715268"/>
          </a:xfrm>
          <a:prstGeom prst="rect">
            <a:avLst/>
          </a:prstGeom>
        </p:spPr>
      </p:pic>
      <p:pic>
        <p:nvPicPr>
          <p:cNvPr id="17" name="Imag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52120" y="2492896"/>
            <a:ext cx="1201825" cy="849637"/>
          </a:xfrm>
          <a:prstGeom prst="rect">
            <a:avLst/>
          </a:prstGeom>
        </p:spPr>
      </p:pic>
      <p:pic>
        <p:nvPicPr>
          <p:cNvPr id="2" name="Image 1"/>
          <p:cNvPicPr>
            <a:picLocks noChangeAspect="1"/>
          </p:cNvPicPr>
          <p:nvPr/>
        </p:nvPicPr>
        <p:blipFill>
          <a:blip r:embed="rId11"/>
          <a:stretch>
            <a:fillRect/>
          </a:stretch>
        </p:blipFill>
        <p:spPr>
          <a:xfrm>
            <a:off x="6948264" y="2564904"/>
            <a:ext cx="825500" cy="800100"/>
          </a:xfrm>
          <a:prstGeom prst="rect">
            <a:avLst/>
          </a:prstGeom>
        </p:spPr>
      </p:pic>
      <p:pic>
        <p:nvPicPr>
          <p:cNvPr id="4" name="Image 3"/>
          <p:cNvPicPr>
            <a:picLocks noChangeAspect="1"/>
          </p:cNvPicPr>
          <p:nvPr/>
        </p:nvPicPr>
        <p:blipFill rotWithShape="1">
          <a:blip r:embed="rId12"/>
          <a:srcRect l="34597" r="27355" b="67917"/>
          <a:stretch/>
        </p:blipFill>
        <p:spPr>
          <a:xfrm>
            <a:off x="6372200" y="3356992"/>
            <a:ext cx="570184" cy="745647"/>
          </a:xfrm>
          <a:prstGeom prst="rect">
            <a:avLst/>
          </a:prstGeom>
        </p:spPr>
      </p:pic>
      <p:pic>
        <p:nvPicPr>
          <p:cNvPr id="12" name="Image 11"/>
          <p:cNvPicPr>
            <a:picLocks noChangeAspect="1"/>
          </p:cNvPicPr>
          <p:nvPr/>
        </p:nvPicPr>
        <p:blipFill rotWithShape="1">
          <a:blip r:embed="rId12"/>
          <a:srcRect l="14489" t="34171" r="5092" b="37394"/>
          <a:stretch/>
        </p:blipFill>
        <p:spPr>
          <a:xfrm>
            <a:off x="6876256" y="3429000"/>
            <a:ext cx="1205161" cy="660856"/>
          </a:xfrm>
          <a:prstGeom prst="rect">
            <a:avLst/>
          </a:prstGeom>
        </p:spPr>
      </p:pic>
      <p:pic>
        <p:nvPicPr>
          <p:cNvPr id="18" name="Image 17"/>
          <p:cNvPicPr>
            <a:picLocks noChangeAspect="1"/>
          </p:cNvPicPr>
          <p:nvPr/>
        </p:nvPicPr>
        <p:blipFill rotWithShape="1">
          <a:blip r:embed="rId12"/>
          <a:srcRect l="36327" t="65536" r="27355" b="3241"/>
          <a:stretch/>
        </p:blipFill>
        <p:spPr>
          <a:xfrm>
            <a:off x="8100392" y="3356992"/>
            <a:ext cx="544267" cy="725646"/>
          </a:xfrm>
          <a:prstGeom prst="rect">
            <a:avLst/>
          </a:prstGeom>
        </p:spPr>
      </p:pic>
    </p:spTree>
    <p:extLst>
      <p:ext uri="{BB962C8B-B14F-4D97-AF65-F5344CB8AC3E}">
        <p14:creationId xmlns:p14="http://schemas.microsoft.com/office/powerpoint/2010/main" val="1574126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3" name="ZoneTexte 2"/>
          <p:cNvSpPr txBox="1"/>
          <p:nvPr/>
        </p:nvSpPr>
        <p:spPr>
          <a:xfrm>
            <a:off x="6084168" y="6453336"/>
            <a:ext cx="2826415" cy="276999"/>
          </a:xfrm>
          <a:prstGeom prst="rect">
            <a:avLst/>
          </a:prstGeom>
          <a:noFill/>
        </p:spPr>
        <p:txBody>
          <a:bodyPr wrap="none" rtlCol="0">
            <a:spAutoFit/>
          </a:bodyPr>
          <a:lstStyle/>
          <a:p>
            <a:r>
              <a:rPr lang="fr-FR" sz="1200" dirty="0"/>
              <a:t>http://histoire-</a:t>
            </a:r>
            <a:r>
              <a:rPr lang="fr-FR" sz="1200" dirty="0" err="1"/>
              <a:t>education.revues.org</a:t>
            </a:r>
            <a:r>
              <a:rPr lang="fr-FR" sz="1200" dirty="0"/>
              <a:t>/2303</a:t>
            </a:r>
          </a:p>
        </p:txBody>
      </p:sp>
      <p:sp>
        <p:nvSpPr>
          <p:cNvPr id="6" name="ZoneTexte 5"/>
          <p:cNvSpPr txBox="1"/>
          <p:nvPr/>
        </p:nvSpPr>
        <p:spPr>
          <a:xfrm>
            <a:off x="1475656" y="2636912"/>
            <a:ext cx="3672408" cy="1015663"/>
          </a:xfrm>
          <a:prstGeom prst="rect">
            <a:avLst/>
          </a:prstGeom>
          <a:noFill/>
        </p:spPr>
        <p:txBody>
          <a:bodyPr wrap="square" rtlCol="0">
            <a:spAutoFit/>
          </a:bodyPr>
          <a:lstStyle/>
          <a:p>
            <a:r>
              <a:rPr lang="fr-FR" sz="2000" b="1" dirty="0"/>
              <a:t>Les loisirs dirigés </a:t>
            </a:r>
            <a:endParaRPr lang="fr-FR" sz="2000" b="1" dirty="0" smtClean="0"/>
          </a:p>
          <a:p>
            <a:r>
              <a:rPr lang="fr-FR" sz="2000" b="1" dirty="0" smtClean="0"/>
              <a:t>dans </a:t>
            </a:r>
            <a:r>
              <a:rPr lang="fr-FR" sz="2000" b="1" dirty="0"/>
              <a:t>les collèges et les lycées (1937-1939)</a:t>
            </a:r>
            <a:endParaRPr lang="fr-FR" sz="2000" dirty="0"/>
          </a:p>
        </p:txBody>
      </p:sp>
      <p:pic>
        <p:nvPicPr>
          <p:cNvPr id="7" name="Imag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4008" y="6165304"/>
            <a:ext cx="1485616" cy="580472"/>
          </a:xfrm>
          <a:prstGeom prst="rect">
            <a:avLst/>
          </a:prstGeom>
        </p:spPr>
      </p:pic>
      <p:sp>
        <p:nvSpPr>
          <p:cNvPr id="9" name="ZoneTexte 8"/>
          <p:cNvSpPr txBox="1"/>
          <p:nvPr/>
        </p:nvSpPr>
        <p:spPr>
          <a:xfrm>
            <a:off x="467544" y="4293096"/>
            <a:ext cx="8280920" cy="2062103"/>
          </a:xfrm>
          <a:prstGeom prst="rect">
            <a:avLst/>
          </a:prstGeom>
          <a:noFill/>
        </p:spPr>
        <p:txBody>
          <a:bodyPr wrap="square" rtlCol="0">
            <a:spAutoFit/>
          </a:bodyPr>
          <a:lstStyle/>
          <a:p>
            <a:pPr algn="just"/>
            <a:r>
              <a:rPr lang="fr-FR" sz="1600" b="1" i="1" dirty="0"/>
              <a:t>Stimuler l’innovation pédagogique locale en attendant la réforme </a:t>
            </a:r>
            <a:r>
              <a:rPr lang="fr-FR" sz="1600" b="1" i="1" dirty="0" smtClean="0"/>
              <a:t>éducative</a:t>
            </a:r>
          </a:p>
          <a:p>
            <a:pPr algn="just"/>
            <a:r>
              <a:rPr lang="fr-FR" sz="1400" i="1" dirty="0"/>
              <a:t>Les établissements secondaires français multiplient les initiatives pour mettre en œuvre les loisirs dirigés. En puisant dans les pratiques du scoutisme mais aussi des mouvements de l’Éducation nouvelle, il s’agit, pour le ministre du Front populaire Jean Zay et son équipe, d’acclimater dans l’Éducation nationale leurs méthodes actives en fondant un espace de libre initiative fixé au samedi après-midi. </a:t>
            </a:r>
            <a:endParaRPr lang="fr-FR" sz="1400" i="1" dirty="0" smtClean="0"/>
          </a:p>
          <a:p>
            <a:pPr algn="just"/>
            <a:r>
              <a:rPr lang="fr-FR" sz="1400" i="1" dirty="0"/>
              <a:t>La volonté réformatrice de l’équipe Jean Zay touche également les pratiques pédagogiques. Il s’agit de rénover les méthodes d’enseignement, trop marquées par le cours ex cathedra et le bachotage de programmes démesurés. Le maître ne devra jamais perdre de vue qu’il lui appartient de favoriser « l’effort libre et spontané des élèves ».</a:t>
            </a:r>
          </a:p>
        </p:txBody>
      </p:sp>
      <p:sp>
        <p:nvSpPr>
          <p:cNvPr id="10" name="ZoneTexte 9"/>
          <p:cNvSpPr txBox="1"/>
          <p:nvPr/>
        </p:nvSpPr>
        <p:spPr>
          <a:xfrm>
            <a:off x="179512" y="1844824"/>
            <a:ext cx="2824987" cy="400110"/>
          </a:xfrm>
          <a:prstGeom prst="rect">
            <a:avLst/>
          </a:prstGeom>
          <a:noFill/>
        </p:spPr>
        <p:txBody>
          <a:bodyPr wrap="none" rtlCol="0">
            <a:spAutoFit/>
          </a:bodyPr>
          <a:lstStyle/>
          <a:p>
            <a:r>
              <a:rPr lang="fr-FR" sz="2000" dirty="0" smtClean="0">
                <a:solidFill>
                  <a:srgbClr val="FF0000"/>
                </a:solidFill>
                <a:latin typeface="Arial Black"/>
                <a:cs typeface="Arial Black"/>
              </a:rPr>
              <a:t>Un peu d’histoire…</a:t>
            </a:r>
            <a:endParaRPr lang="fr-FR" sz="2000" dirty="0">
              <a:solidFill>
                <a:srgbClr val="FF0000"/>
              </a:solidFill>
              <a:latin typeface="Arial Black"/>
              <a:cs typeface="Arial Black"/>
            </a:endParaRPr>
          </a:p>
        </p:txBody>
      </p:sp>
      <p:grpSp>
        <p:nvGrpSpPr>
          <p:cNvPr id="13" name="Grouper 12"/>
          <p:cNvGrpSpPr/>
          <p:nvPr/>
        </p:nvGrpSpPr>
        <p:grpSpPr>
          <a:xfrm>
            <a:off x="5394203" y="2348880"/>
            <a:ext cx="2138952" cy="1736904"/>
            <a:chOff x="5250187" y="1988840"/>
            <a:chExt cx="2138952" cy="1736904"/>
          </a:xfrm>
        </p:grpSpPr>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0112" y="1988840"/>
              <a:ext cx="1456359" cy="1189360"/>
            </a:xfrm>
            <a:prstGeom prst="rect">
              <a:avLst/>
            </a:prstGeom>
          </p:spPr>
        </p:pic>
        <p:sp>
          <p:nvSpPr>
            <p:cNvPr id="12" name="ZoneTexte 11"/>
            <p:cNvSpPr txBox="1"/>
            <p:nvPr/>
          </p:nvSpPr>
          <p:spPr>
            <a:xfrm>
              <a:off x="5250187" y="3140968"/>
              <a:ext cx="2138952" cy="584776"/>
            </a:xfrm>
            <a:prstGeom prst="rect">
              <a:avLst/>
            </a:prstGeom>
            <a:noFill/>
          </p:spPr>
          <p:txBody>
            <a:bodyPr wrap="none" rtlCol="0">
              <a:spAutoFit/>
            </a:bodyPr>
            <a:lstStyle/>
            <a:p>
              <a:pPr algn="ctr"/>
              <a:r>
                <a:rPr lang="fr-FR" sz="1200" b="1" dirty="0" smtClean="0"/>
                <a:t>Jean Zay</a:t>
              </a:r>
            </a:p>
            <a:p>
              <a:pPr algn="ctr"/>
              <a:r>
                <a:rPr lang="fr-FR" sz="1000" dirty="0" smtClean="0"/>
                <a:t>Ministre de l’Éducation nationale </a:t>
              </a:r>
            </a:p>
            <a:p>
              <a:pPr algn="ctr"/>
              <a:r>
                <a:rPr lang="fr-FR" sz="1000" dirty="0"/>
                <a:t>d</a:t>
              </a:r>
              <a:r>
                <a:rPr lang="fr-FR" sz="1000" dirty="0" smtClean="0"/>
                <a:t>u 4 juin 1936 au 10 septembre 1939</a:t>
              </a:r>
              <a:endParaRPr lang="fr-FR" sz="1000" dirty="0"/>
            </a:p>
          </p:txBody>
        </p:sp>
      </p:grpSp>
    </p:spTree>
    <p:extLst>
      <p:ext uri="{BB962C8B-B14F-4D97-AF65-F5344CB8AC3E}">
        <p14:creationId xmlns:p14="http://schemas.microsoft.com/office/powerpoint/2010/main" val="38843408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20" name="ZoneTexte 19"/>
          <p:cNvSpPr txBox="1"/>
          <p:nvPr/>
        </p:nvSpPr>
        <p:spPr>
          <a:xfrm>
            <a:off x="179512" y="1556792"/>
            <a:ext cx="2824987" cy="400110"/>
          </a:xfrm>
          <a:prstGeom prst="rect">
            <a:avLst/>
          </a:prstGeom>
          <a:noFill/>
        </p:spPr>
        <p:txBody>
          <a:bodyPr wrap="none" rtlCol="0">
            <a:spAutoFit/>
          </a:bodyPr>
          <a:lstStyle/>
          <a:p>
            <a:r>
              <a:rPr lang="fr-FR" sz="2000" dirty="0" smtClean="0">
                <a:solidFill>
                  <a:srgbClr val="FF0000"/>
                </a:solidFill>
                <a:latin typeface="Arial Black"/>
                <a:cs typeface="Arial Black"/>
              </a:rPr>
              <a:t>Un peu d’histoire…</a:t>
            </a:r>
            <a:endParaRPr lang="fr-FR" sz="2000" dirty="0">
              <a:solidFill>
                <a:srgbClr val="FF0000"/>
              </a:solidFill>
              <a:latin typeface="Arial Black"/>
              <a:cs typeface="Arial Black"/>
            </a:endParaRPr>
          </a:p>
        </p:txBody>
      </p:sp>
      <p:sp>
        <p:nvSpPr>
          <p:cNvPr id="21" name="ZoneTexte 20"/>
          <p:cNvSpPr txBox="1"/>
          <p:nvPr/>
        </p:nvSpPr>
        <p:spPr>
          <a:xfrm>
            <a:off x="827584" y="1988840"/>
            <a:ext cx="6419846" cy="400110"/>
          </a:xfrm>
          <a:prstGeom prst="rect">
            <a:avLst/>
          </a:prstGeom>
          <a:noFill/>
        </p:spPr>
        <p:txBody>
          <a:bodyPr wrap="none" rtlCol="0">
            <a:spAutoFit/>
          </a:bodyPr>
          <a:lstStyle/>
          <a:p>
            <a:r>
              <a:rPr lang="fr-FR" sz="2000" b="1" dirty="0" smtClean="0"/>
              <a:t>Création du brevet élémentaire des sports aériens en 1945</a:t>
            </a:r>
            <a:endParaRPr lang="fr-FR" sz="2000" b="1" dirty="0"/>
          </a:p>
        </p:txBody>
      </p:sp>
      <p:pic>
        <p:nvPicPr>
          <p:cNvPr id="2" name="Image 1" descr="N-1948-0007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2420888"/>
            <a:ext cx="5838711" cy="4343935"/>
          </a:xfrm>
          <a:prstGeom prst="rect">
            <a:avLst/>
          </a:prstGeom>
        </p:spPr>
      </p:pic>
      <p:pic>
        <p:nvPicPr>
          <p:cNvPr id="5" name="Imag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96336" y="5229200"/>
            <a:ext cx="1119174" cy="1193997"/>
          </a:xfrm>
          <a:prstGeom prst="rect">
            <a:avLst/>
          </a:prstGeom>
        </p:spPr>
      </p:pic>
      <p:sp>
        <p:nvSpPr>
          <p:cNvPr id="6" name="ZoneTexte 5"/>
          <p:cNvSpPr txBox="1"/>
          <p:nvPr/>
        </p:nvSpPr>
        <p:spPr>
          <a:xfrm>
            <a:off x="7596336" y="6381328"/>
            <a:ext cx="1197764" cy="276999"/>
          </a:xfrm>
          <a:prstGeom prst="rect">
            <a:avLst/>
          </a:prstGeom>
          <a:noFill/>
        </p:spPr>
        <p:txBody>
          <a:bodyPr wrap="none" rtlCol="0">
            <a:spAutoFit/>
          </a:bodyPr>
          <a:lstStyle/>
          <a:p>
            <a:r>
              <a:rPr lang="fr-FR" sz="1200" b="1" dirty="0" smtClean="0">
                <a:solidFill>
                  <a:schemeClr val="accent2">
                    <a:lumMod val="50000"/>
                  </a:schemeClr>
                </a:solidFill>
              </a:rPr>
              <a:t>Christian RAVEL</a:t>
            </a:r>
            <a:endParaRPr lang="fr-FR" sz="1200" b="1" dirty="0">
              <a:solidFill>
                <a:schemeClr val="accent2">
                  <a:lumMod val="50000"/>
                </a:schemeClr>
              </a:solidFill>
            </a:endParaRPr>
          </a:p>
        </p:txBody>
      </p:sp>
    </p:spTree>
    <p:extLst>
      <p:ext uri="{BB962C8B-B14F-4D97-AF65-F5344CB8AC3E}">
        <p14:creationId xmlns:p14="http://schemas.microsoft.com/office/powerpoint/2010/main" val="35360714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pic>
        <p:nvPicPr>
          <p:cNvPr id="8" name="Imag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60000">
            <a:off x="251520" y="2564904"/>
            <a:ext cx="8745640" cy="595385"/>
          </a:xfrm>
          <a:prstGeom prst="rect">
            <a:avLst/>
          </a:prstGeom>
        </p:spPr>
      </p:pic>
      <p:pic>
        <p:nvPicPr>
          <p:cNvPr id="17" name="Image 1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0000">
            <a:off x="395536" y="3140968"/>
            <a:ext cx="3983134" cy="3530645"/>
          </a:xfrm>
          <a:prstGeom prst="rect">
            <a:avLst/>
          </a:prstGeom>
        </p:spPr>
      </p:pic>
      <p:pic>
        <p:nvPicPr>
          <p:cNvPr id="19" name="Image 18"/>
          <p:cNvPicPr>
            <a:picLocks noChangeAspect="1"/>
          </p:cNvPicPr>
          <p:nvPr/>
        </p:nvPicPr>
        <p:blipFill>
          <a:blip r:embed="rId5"/>
          <a:stretch>
            <a:fillRect/>
          </a:stretch>
        </p:blipFill>
        <p:spPr>
          <a:xfrm rot="60000">
            <a:off x="4355976" y="3501008"/>
            <a:ext cx="4580527" cy="3154040"/>
          </a:xfrm>
          <a:prstGeom prst="rect">
            <a:avLst/>
          </a:prstGeom>
        </p:spPr>
      </p:pic>
      <p:sp>
        <p:nvSpPr>
          <p:cNvPr id="20" name="ZoneTexte 19"/>
          <p:cNvSpPr txBox="1"/>
          <p:nvPr/>
        </p:nvSpPr>
        <p:spPr>
          <a:xfrm>
            <a:off x="179512" y="1556792"/>
            <a:ext cx="2824987" cy="400110"/>
          </a:xfrm>
          <a:prstGeom prst="rect">
            <a:avLst/>
          </a:prstGeom>
          <a:noFill/>
        </p:spPr>
        <p:txBody>
          <a:bodyPr wrap="none" rtlCol="0">
            <a:spAutoFit/>
          </a:bodyPr>
          <a:lstStyle/>
          <a:p>
            <a:r>
              <a:rPr lang="fr-FR" sz="2000" dirty="0" smtClean="0">
                <a:solidFill>
                  <a:srgbClr val="FF0000"/>
                </a:solidFill>
                <a:latin typeface="Arial Black"/>
                <a:cs typeface="Arial Black"/>
              </a:rPr>
              <a:t>Un peu d’histoire…</a:t>
            </a:r>
            <a:endParaRPr lang="fr-FR" sz="2000" dirty="0">
              <a:solidFill>
                <a:srgbClr val="FF0000"/>
              </a:solidFill>
              <a:latin typeface="Arial Black"/>
              <a:cs typeface="Arial Black"/>
            </a:endParaRPr>
          </a:p>
        </p:txBody>
      </p:sp>
      <p:sp>
        <p:nvSpPr>
          <p:cNvPr id="21" name="ZoneTexte 20"/>
          <p:cNvSpPr txBox="1"/>
          <p:nvPr/>
        </p:nvSpPr>
        <p:spPr>
          <a:xfrm>
            <a:off x="827584" y="1988840"/>
            <a:ext cx="7481335" cy="400110"/>
          </a:xfrm>
          <a:prstGeom prst="rect">
            <a:avLst/>
          </a:prstGeom>
          <a:noFill/>
        </p:spPr>
        <p:txBody>
          <a:bodyPr wrap="none" rtlCol="0">
            <a:spAutoFit/>
          </a:bodyPr>
          <a:lstStyle/>
          <a:p>
            <a:r>
              <a:rPr lang="fr-FR" sz="2000" b="1" dirty="0"/>
              <a:t>B</a:t>
            </a:r>
            <a:r>
              <a:rPr lang="fr-FR" sz="2000" b="1" dirty="0" smtClean="0"/>
              <a:t>revet élémentaire des sports aériens au JORF du 21 décembre 1955</a:t>
            </a:r>
            <a:endParaRPr lang="fr-FR" sz="2000" b="1" dirty="0"/>
          </a:p>
        </p:txBody>
      </p:sp>
    </p:spTree>
    <p:extLst>
      <p:ext uri="{BB962C8B-B14F-4D97-AF65-F5344CB8AC3E}">
        <p14:creationId xmlns:p14="http://schemas.microsoft.com/office/powerpoint/2010/main" val="3531177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20" name="ZoneTexte 19"/>
          <p:cNvSpPr txBox="1"/>
          <p:nvPr/>
        </p:nvSpPr>
        <p:spPr>
          <a:xfrm>
            <a:off x="179512" y="1556792"/>
            <a:ext cx="2824987" cy="400110"/>
          </a:xfrm>
          <a:prstGeom prst="rect">
            <a:avLst/>
          </a:prstGeom>
          <a:noFill/>
        </p:spPr>
        <p:txBody>
          <a:bodyPr wrap="none" rtlCol="0">
            <a:spAutoFit/>
          </a:bodyPr>
          <a:lstStyle/>
          <a:p>
            <a:r>
              <a:rPr lang="fr-FR" sz="2000" dirty="0" smtClean="0">
                <a:solidFill>
                  <a:srgbClr val="FF0000"/>
                </a:solidFill>
                <a:latin typeface="Arial Black"/>
                <a:cs typeface="Arial Black"/>
              </a:rPr>
              <a:t>Un peu d’histoire…</a:t>
            </a:r>
            <a:endParaRPr lang="fr-FR" sz="2000" dirty="0">
              <a:solidFill>
                <a:srgbClr val="FF0000"/>
              </a:solidFill>
              <a:latin typeface="Arial Black"/>
              <a:cs typeface="Arial Black"/>
            </a:endParaRPr>
          </a:p>
        </p:txBody>
      </p:sp>
      <p:sp>
        <p:nvSpPr>
          <p:cNvPr id="21" name="ZoneTexte 20"/>
          <p:cNvSpPr txBox="1"/>
          <p:nvPr/>
        </p:nvSpPr>
        <p:spPr>
          <a:xfrm>
            <a:off x="827584" y="1988840"/>
            <a:ext cx="5814412" cy="400110"/>
          </a:xfrm>
          <a:prstGeom prst="rect">
            <a:avLst/>
          </a:prstGeom>
          <a:noFill/>
        </p:spPr>
        <p:txBody>
          <a:bodyPr wrap="none" rtlCol="0">
            <a:spAutoFit/>
          </a:bodyPr>
          <a:lstStyle/>
          <a:p>
            <a:r>
              <a:rPr lang="fr-FR" sz="2000" b="1" dirty="0" smtClean="0"/>
              <a:t>Création du brevet d’initiation aéronautique en 1968</a:t>
            </a:r>
            <a:endParaRPr lang="fr-FR" sz="2000" b="1" dirty="0"/>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2420888"/>
            <a:ext cx="8633936" cy="453225"/>
          </a:xfrm>
          <a:prstGeom prst="rect">
            <a:avLst/>
          </a:prstGeom>
        </p:spPr>
      </p:pic>
      <p:pic>
        <p:nvPicPr>
          <p:cNvPr id="3" name="Imag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1520" y="2852936"/>
            <a:ext cx="4356791" cy="3813978"/>
          </a:xfrm>
          <a:prstGeom prst="rect">
            <a:avLst/>
          </a:prstGeom>
        </p:spPr>
      </p:pic>
      <p:pic>
        <p:nvPicPr>
          <p:cNvPr id="5" name="Image 4"/>
          <p:cNvPicPr>
            <a:picLocks noChangeAspect="1"/>
          </p:cNvPicPr>
          <p:nvPr/>
        </p:nvPicPr>
        <p:blipFill>
          <a:blip r:embed="rId5"/>
          <a:stretch>
            <a:fillRect/>
          </a:stretch>
        </p:blipFill>
        <p:spPr>
          <a:xfrm>
            <a:off x="4716016" y="3068960"/>
            <a:ext cx="4319770" cy="3366678"/>
          </a:xfrm>
          <a:prstGeom prst="rect">
            <a:avLst/>
          </a:prstGeom>
        </p:spPr>
      </p:pic>
    </p:spTree>
    <p:extLst>
      <p:ext uri="{BB962C8B-B14F-4D97-AF65-F5344CB8AC3E}">
        <p14:creationId xmlns:p14="http://schemas.microsoft.com/office/powerpoint/2010/main" val="40183216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20" name="ZoneTexte 19"/>
          <p:cNvSpPr txBox="1"/>
          <p:nvPr/>
        </p:nvSpPr>
        <p:spPr>
          <a:xfrm>
            <a:off x="179512" y="1732746"/>
            <a:ext cx="2824987" cy="400110"/>
          </a:xfrm>
          <a:prstGeom prst="rect">
            <a:avLst/>
          </a:prstGeom>
          <a:noFill/>
        </p:spPr>
        <p:txBody>
          <a:bodyPr wrap="none" rtlCol="0">
            <a:spAutoFit/>
          </a:bodyPr>
          <a:lstStyle/>
          <a:p>
            <a:r>
              <a:rPr lang="fr-FR" sz="2000" dirty="0" smtClean="0">
                <a:solidFill>
                  <a:srgbClr val="FF0000"/>
                </a:solidFill>
                <a:latin typeface="Arial Black"/>
                <a:cs typeface="Arial Black"/>
              </a:rPr>
              <a:t>Un peu d’histoire…</a:t>
            </a:r>
            <a:endParaRPr lang="fr-FR" sz="2000" dirty="0">
              <a:solidFill>
                <a:srgbClr val="FF0000"/>
              </a:solidFill>
              <a:latin typeface="Arial Black"/>
              <a:cs typeface="Arial Black"/>
            </a:endParaRPr>
          </a:p>
        </p:txBody>
      </p:sp>
      <p:sp>
        <p:nvSpPr>
          <p:cNvPr id="10" name="Flèche vers la droite 9"/>
          <p:cNvSpPr/>
          <p:nvPr/>
        </p:nvSpPr>
        <p:spPr>
          <a:xfrm>
            <a:off x="611560" y="2420888"/>
            <a:ext cx="1296144"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t>BESA</a:t>
            </a:r>
            <a:endParaRPr lang="fr-FR" sz="2000" b="1" dirty="0"/>
          </a:p>
        </p:txBody>
      </p:sp>
      <p:sp>
        <p:nvSpPr>
          <p:cNvPr id="13" name="Flèche vers la droite 12"/>
          <p:cNvSpPr/>
          <p:nvPr/>
        </p:nvSpPr>
        <p:spPr>
          <a:xfrm>
            <a:off x="611560" y="3861048"/>
            <a:ext cx="792088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CAEA</a:t>
            </a:r>
            <a:endParaRPr lang="fr-FR" sz="2400" b="1" dirty="0"/>
          </a:p>
        </p:txBody>
      </p:sp>
      <p:sp>
        <p:nvSpPr>
          <p:cNvPr id="14" name="Flèche vers la droite 13"/>
          <p:cNvSpPr/>
          <p:nvPr/>
        </p:nvSpPr>
        <p:spPr>
          <a:xfrm>
            <a:off x="3563888" y="5157192"/>
            <a:ext cx="504056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r>
              <a:rPr lang="fr-FR" sz="2400" b="1" dirty="0" smtClean="0"/>
              <a:t>     Convention     nationale</a:t>
            </a:r>
            <a:endParaRPr lang="fr-FR" sz="2400" b="1" dirty="0"/>
          </a:p>
        </p:txBody>
      </p:sp>
      <p:sp>
        <p:nvSpPr>
          <p:cNvPr id="15" name="Flèche vers la droite 14"/>
          <p:cNvSpPr/>
          <p:nvPr/>
        </p:nvSpPr>
        <p:spPr>
          <a:xfrm>
            <a:off x="1979712" y="2420888"/>
            <a:ext cx="6552728"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BIA</a:t>
            </a:r>
            <a:endParaRPr lang="fr-FR" sz="2400" b="1" dirty="0"/>
          </a:p>
        </p:txBody>
      </p:sp>
      <p:cxnSp>
        <p:nvCxnSpPr>
          <p:cNvPr id="12" name="Connecteur droit 11"/>
          <p:cNvCxnSpPr/>
          <p:nvPr/>
        </p:nvCxnSpPr>
        <p:spPr>
          <a:xfrm>
            <a:off x="1979712" y="2636912"/>
            <a:ext cx="0" cy="648072"/>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1475656" y="3284984"/>
            <a:ext cx="1303437" cy="646331"/>
          </a:xfrm>
          <a:prstGeom prst="rect">
            <a:avLst/>
          </a:prstGeom>
          <a:noFill/>
          <a:ln>
            <a:solidFill>
              <a:srgbClr val="000000"/>
            </a:solidFill>
          </a:ln>
        </p:spPr>
        <p:txBody>
          <a:bodyPr wrap="none" rtlCol="0">
            <a:spAutoFit/>
          </a:bodyPr>
          <a:lstStyle/>
          <a:p>
            <a:pPr algn="ctr"/>
            <a:r>
              <a:rPr lang="fr-FR" dirty="0" smtClean="0"/>
              <a:t>6 décembre </a:t>
            </a:r>
          </a:p>
          <a:p>
            <a:pPr algn="ctr"/>
            <a:r>
              <a:rPr lang="fr-FR" dirty="0" smtClean="0"/>
              <a:t>1968</a:t>
            </a:r>
            <a:endParaRPr lang="fr-FR" dirty="0"/>
          </a:p>
        </p:txBody>
      </p:sp>
      <p:cxnSp>
        <p:nvCxnSpPr>
          <p:cNvPr id="25" name="Connecteur droit 24"/>
          <p:cNvCxnSpPr/>
          <p:nvPr/>
        </p:nvCxnSpPr>
        <p:spPr>
          <a:xfrm>
            <a:off x="611560" y="4077072"/>
            <a:ext cx="0" cy="648072"/>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214806" y="4725144"/>
            <a:ext cx="1088835" cy="646331"/>
          </a:xfrm>
          <a:prstGeom prst="rect">
            <a:avLst/>
          </a:prstGeom>
          <a:noFill/>
          <a:ln>
            <a:solidFill>
              <a:srgbClr val="000000"/>
            </a:solidFill>
          </a:ln>
        </p:spPr>
        <p:txBody>
          <a:bodyPr wrap="none" rtlCol="0">
            <a:spAutoFit/>
          </a:bodyPr>
          <a:lstStyle/>
          <a:p>
            <a:pPr algn="ctr"/>
            <a:r>
              <a:rPr lang="fr-FR" dirty="0" smtClean="0"/>
              <a:t>9 octobre</a:t>
            </a:r>
          </a:p>
          <a:p>
            <a:pPr algn="ctr"/>
            <a:r>
              <a:rPr lang="fr-FR" dirty="0" smtClean="0"/>
              <a:t>1961</a:t>
            </a:r>
            <a:endParaRPr lang="fr-FR" dirty="0"/>
          </a:p>
        </p:txBody>
      </p:sp>
      <p:cxnSp>
        <p:nvCxnSpPr>
          <p:cNvPr id="27" name="Connecteur droit 26"/>
          <p:cNvCxnSpPr/>
          <p:nvPr/>
        </p:nvCxnSpPr>
        <p:spPr>
          <a:xfrm>
            <a:off x="3900923" y="2636912"/>
            <a:ext cx="0" cy="1944216"/>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3453165" y="3284984"/>
            <a:ext cx="902811" cy="646331"/>
          </a:xfrm>
          <a:prstGeom prst="rect">
            <a:avLst/>
          </a:prstGeom>
          <a:solidFill>
            <a:srgbClr val="FFFFFF"/>
          </a:solidFill>
          <a:ln>
            <a:solidFill>
              <a:srgbClr val="000000"/>
            </a:solidFill>
          </a:ln>
        </p:spPr>
        <p:txBody>
          <a:bodyPr wrap="none" rtlCol="0">
            <a:spAutoFit/>
          </a:bodyPr>
          <a:lstStyle/>
          <a:p>
            <a:pPr algn="ctr"/>
            <a:r>
              <a:rPr lang="fr-FR" dirty="0" smtClean="0"/>
              <a:t>11 août</a:t>
            </a:r>
          </a:p>
          <a:p>
            <a:pPr algn="ctr"/>
            <a:r>
              <a:rPr lang="fr-FR" dirty="0" smtClean="0"/>
              <a:t>1987</a:t>
            </a:r>
            <a:endParaRPr lang="fr-FR" dirty="0"/>
          </a:p>
        </p:txBody>
      </p:sp>
      <p:cxnSp>
        <p:nvCxnSpPr>
          <p:cNvPr id="30" name="Connecteur droit 29"/>
          <p:cNvCxnSpPr/>
          <p:nvPr/>
        </p:nvCxnSpPr>
        <p:spPr>
          <a:xfrm>
            <a:off x="5517776" y="2636912"/>
            <a:ext cx="0" cy="1944216"/>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4976838" y="3284984"/>
            <a:ext cx="1089173" cy="646331"/>
          </a:xfrm>
          <a:prstGeom prst="rect">
            <a:avLst/>
          </a:prstGeom>
          <a:solidFill>
            <a:srgbClr val="FFFFFF"/>
          </a:solidFill>
          <a:ln>
            <a:solidFill>
              <a:srgbClr val="000000"/>
            </a:solidFill>
          </a:ln>
        </p:spPr>
        <p:txBody>
          <a:bodyPr wrap="none" rtlCol="0">
            <a:spAutoFit/>
          </a:bodyPr>
          <a:lstStyle/>
          <a:p>
            <a:pPr algn="ctr"/>
            <a:r>
              <a:rPr lang="fr-FR" dirty="0" smtClean="0"/>
              <a:t>18 février</a:t>
            </a:r>
          </a:p>
          <a:p>
            <a:pPr algn="ctr"/>
            <a:r>
              <a:rPr lang="fr-FR" dirty="0" smtClean="0"/>
              <a:t>1993</a:t>
            </a:r>
            <a:endParaRPr lang="fr-FR" dirty="0"/>
          </a:p>
        </p:txBody>
      </p:sp>
      <p:cxnSp>
        <p:nvCxnSpPr>
          <p:cNvPr id="32" name="Connecteur droit 31"/>
          <p:cNvCxnSpPr/>
          <p:nvPr/>
        </p:nvCxnSpPr>
        <p:spPr>
          <a:xfrm>
            <a:off x="7236296" y="2636912"/>
            <a:ext cx="0" cy="1944216"/>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6581466" y="3284984"/>
            <a:ext cx="1316962" cy="646331"/>
          </a:xfrm>
          <a:prstGeom prst="rect">
            <a:avLst/>
          </a:prstGeom>
          <a:solidFill>
            <a:srgbClr val="FFFFFF"/>
          </a:solidFill>
          <a:ln>
            <a:solidFill>
              <a:srgbClr val="000000"/>
            </a:solidFill>
          </a:ln>
        </p:spPr>
        <p:txBody>
          <a:bodyPr wrap="none" rtlCol="0">
            <a:spAutoFit/>
          </a:bodyPr>
          <a:lstStyle/>
          <a:p>
            <a:pPr algn="ctr"/>
            <a:r>
              <a:rPr lang="fr-FR" dirty="0" smtClean="0"/>
              <a:t>4 novembre</a:t>
            </a:r>
          </a:p>
          <a:p>
            <a:pPr algn="ctr"/>
            <a:r>
              <a:rPr lang="fr-FR" dirty="0" smtClean="0"/>
              <a:t>1999</a:t>
            </a:r>
            <a:endParaRPr lang="fr-FR" dirty="0"/>
          </a:p>
        </p:txBody>
      </p:sp>
      <p:cxnSp>
        <p:nvCxnSpPr>
          <p:cNvPr id="38" name="Connecteur droit 37"/>
          <p:cNvCxnSpPr/>
          <p:nvPr/>
        </p:nvCxnSpPr>
        <p:spPr>
          <a:xfrm>
            <a:off x="3528594" y="5373216"/>
            <a:ext cx="0" cy="648072"/>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3122458" y="6021288"/>
            <a:ext cx="819568" cy="646331"/>
          </a:xfrm>
          <a:prstGeom prst="rect">
            <a:avLst/>
          </a:prstGeom>
          <a:noFill/>
          <a:ln>
            <a:solidFill>
              <a:srgbClr val="000000"/>
            </a:solidFill>
          </a:ln>
        </p:spPr>
        <p:txBody>
          <a:bodyPr wrap="none" rtlCol="0">
            <a:spAutoFit/>
          </a:bodyPr>
          <a:lstStyle/>
          <a:p>
            <a:pPr algn="ctr"/>
            <a:r>
              <a:rPr lang="fr-FR" dirty="0" smtClean="0"/>
              <a:t>5 mars</a:t>
            </a:r>
          </a:p>
          <a:p>
            <a:pPr algn="ctr"/>
            <a:r>
              <a:rPr lang="fr-FR" dirty="0" smtClean="0"/>
              <a:t>1986</a:t>
            </a:r>
            <a:endParaRPr lang="fr-FR" dirty="0"/>
          </a:p>
        </p:txBody>
      </p:sp>
      <p:cxnSp>
        <p:nvCxnSpPr>
          <p:cNvPr id="40" name="Connecteur droit 39"/>
          <p:cNvCxnSpPr/>
          <p:nvPr/>
        </p:nvCxnSpPr>
        <p:spPr>
          <a:xfrm>
            <a:off x="5581298" y="5373216"/>
            <a:ext cx="0" cy="648072"/>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1" name="ZoneTexte 40"/>
          <p:cNvSpPr txBox="1"/>
          <p:nvPr/>
        </p:nvSpPr>
        <p:spPr>
          <a:xfrm>
            <a:off x="5085728" y="6021288"/>
            <a:ext cx="998440" cy="646331"/>
          </a:xfrm>
          <a:prstGeom prst="rect">
            <a:avLst/>
          </a:prstGeom>
          <a:noFill/>
          <a:ln>
            <a:solidFill>
              <a:srgbClr val="000000"/>
            </a:solidFill>
          </a:ln>
        </p:spPr>
        <p:txBody>
          <a:bodyPr wrap="none" rtlCol="0">
            <a:spAutoFit/>
          </a:bodyPr>
          <a:lstStyle/>
          <a:p>
            <a:pPr algn="ctr"/>
            <a:r>
              <a:rPr lang="fr-FR" dirty="0" smtClean="0"/>
              <a:t>18 juillet</a:t>
            </a:r>
          </a:p>
          <a:p>
            <a:pPr algn="ctr"/>
            <a:r>
              <a:rPr lang="fr-FR" dirty="0" smtClean="0"/>
              <a:t>1993</a:t>
            </a:r>
            <a:endParaRPr lang="fr-FR" dirty="0"/>
          </a:p>
        </p:txBody>
      </p:sp>
      <p:cxnSp>
        <p:nvCxnSpPr>
          <p:cNvPr id="42" name="Connecteur droit 41"/>
          <p:cNvCxnSpPr/>
          <p:nvPr/>
        </p:nvCxnSpPr>
        <p:spPr>
          <a:xfrm>
            <a:off x="7227810" y="5373216"/>
            <a:ext cx="0" cy="648072"/>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3" name="ZoneTexte 42"/>
          <p:cNvSpPr txBox="1"/>
          <p:nvPr/>
        </p:nvSpPr>
        <p:spPr>
          <a:xfrm>
            <a:off x="6790737" y="6021288"/>
            <a:ext cx="881446" cy="646331"/>
          </a:xfrm>
          <a:prstGeom prst="rect">
            <a:avLst/>
          </a:prstGeom>
          <a:noFill/>
          <a:ln>
            <a:solidFill>
              <a:srgbClr val="000000"/>
            </a:solidFill>
          </a:ln>
        </p:spPr>
        <p:txBody>
          <a:bodyPr wrap="none" rtlCol="0">
            <a:spAutoFit/>
          </a:bodyPr>
          <a:lstStyle/>
          <a:p>
            <a:pPr algn="ctr"/>
            <a:r>
              <a:rPr lang="fr-FR" dirty="0" smtClean="0"/>
              <a:t>9 juillet</a:t>
            </a:r>
          </a:p>
          <a:p>
            <a:pPr algn="ctr"/>
            <a:r>
              <a:rPr lang="fr-FR" dirty="0" smtClean="0"/>
              <a:t>1999</a:t>
            </a:r>
            <a:endParaRPr lang="fr-FR" dirty="0"/>
          </a:p>
        </p:txBody>
      </p:sp>
      <p:sp>
        <p:nvSpPr>
          <p:cNvPr id="2" name="ZoneTexte 1"/>
          <p:cNvSpPr txBox="1"/>
          <p:nvPr/>
        </p:nvSpPr>
        <p:spPr>
          <a:xfrm>
            <a:off x="179512" y="5877272"/>
            <a:ext cx="2664296" cy="523220"/>
          </a:xfrm>
          <a:prstGeom prst="rect">
            <a:avLst/>
          </a:prstGeom>
          <a:solidFill>
            <a:schemeClr val="accent5">
              <a:lumMod val="60000"/>
              <a:lumOff val="40000"/>
            </a:schemeClr>
          </a:solidFill>
        </p:spPr>
        <p:txBody>
          <a:bodyPr wrap="square" rtlCol="0">
            <a:spAutoFit/>
          </a:bodyPr>
          <a:lstStyle/>
          <a:p>
            <a:pPr lvl="0"/>
            <a:r>
              <a:rPr lang="fr-FR" sz="1400" dirty="0"/>
              <a:t>C</a:t>
            </a:r>
            <a:r>
              <a:rPr lang="fr-FR" sz="1400" dirty="0" smtClean="0"/>
              <a:t>réation </a:t>
            </a:r>
            <a:r>
              <a:rPr lang="fr-FR" sz="1400" dirty="0"/>
              <a:t>des CIRAS (1er avril </a:t>
            </a:r>
            <a:r>
              <a:rPr lang="fr-FR" sz="1400" dirty="0" smtClean="0"/>
              <a:t>1988 </a:t>
            </a:r>
            <a:r>
              <a:rPr lang="fr-FR" sz="1400" dirty="0"/>
              <a:t>Note </a:t>
            </a:r>
            <a:r>
              <a:rPr lang="fr-FR" sz="1400" dirty="0" smtClean="0"/>
              <a:t>du MEN aux recteurs)</a:t>
            </a:r>
            <a:endParaRPr lang="fr-FR" sz="1400" dirty="0"/>
          </a:p>
        </p:txBody>
      </p:sp>
    </p:spTree>
    <p:extLst>
      <p:ext uri="{BB962C8B-B14F-4D97-AF65-F5344CB8AC3E}">
        <p14:creationId xmlns:p14="http://schemas.microsoft.com/office/powerpoint/2010/main" val="13893884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7" name="ZoneTexte 6"/>
          <p:cNvSpPr txBox="1"/>
          <p:nvPr/>
        </p:nvSpPr>
        <p:spPr>
          <a:xfrm>
            <a:off x="323528" y="2492896"/>
            <a:ext cx="8424936" cy="2308324"/>
          </a:xfrm>
          <a:prstGeom prst="rect">
            <a:avLst/>
          </a:prstGeom>
          <a:noFill/>
        </p:spPr>
        <p:txBody>
          <a:bodyPr wrap="square" rtlCol="0">
            <a:spAutoFit/>
          </a:bodyPr>
          <a:lstStyle/>
          <a:p>
            <a:r>
              <a:rPr lang="fr-FR" b="1" dirty="0" smtClean="0"/>
              <a:t>Convention du 9 juillet 1999</a:t>
            </a:r>
          </a:p>
          <a:p>
            <a:pPr algn="just"/>
            <a:r>
              <a:rPr lang="fr-FR" dirty="0" smtClean="0"/>
              <a:t>Article 2 – les programmes de cet enseignement sont arrêtés par le ministère de l’Éducation nationale, de la recherche et de la technologie sur proposition d’une commission mixte, la COMIXA, dont la composition figure en annexe.</a:t>
            </a:r>
          </a:p>
          <a:p>
            <a:endParaRPr lang="fr-FR" dirty="0" smtClean="0"/>
          </a:p>
          <a:p>
            <a:r>
              <a:rPr lang="fr-FR" b="1" dirty="0"/>
              <a:t>Brevet d'initiation </a:t>
            </a:r>
            <a:r>
              <a:rPr lang="fr-FR" b="1" dirty="0" smtClean="0"/>
              <a:t>aéronautique</a:t>
            </a:r>
            <a:r>
              <a:rPr lang="fr-FR" dirty="0" smtClean="0"/>
              <a:t> (arrêté du 4 novembre 1999)</a:t>
            </a:r>
          </a:p>
          <a:p>
            <a:pPr algn="just"/>
            <a:r>
              <a:rPr lang="fr-FR" dirty="0" smtClean="0"/>
              <a:t>Article 3 – Un groupe de travail issu de la COMIXA arrête les sujets nationaux des épreuves écrites prévues à l’article 2.</a:t>
            </a:r>
            <a:endParaRPr lang="fr-FR" dirty="0"/>
          </a:p>
        </p:txBody>
      </p:sp>
      <p:sp>
        <p:nvSpPr>
          <p:cNvPr id="9" name="ZoneTexte 8"/>
          <p:cNvSpPr txBox="1"/>
          <p:nvPr/>
        </p:nvSpPr>
        <p:spPr>
          <a:xfrm>
            <a:off x="251520" y="1916832"/>
            <a:ext cx="5404319" cy="400110"/>
          </a:xfrm>
          <a:prstGeom prst="rect">
            <a:avLst/>
          </a:prstGeom>
          <a:noFill/>
        </p:spPr>
        <p:txBody>
          <a:bodyPr wrap="none" rtlCol="0">
            <a:spAutoFit/>
          </a:bodyPr>
          <a:lstStyle/>
          <a:p>
            <a:r>
              <a:rPr lang="fr-FR" sz="2000" dirty="0" smtClean="0">
                <a:solidFill>
                  <a:srgbClr val="FF0000"/>
                </a:solidFill>
                <a:latin typeface="Arial Black"/>
                <a:cs typeface="Arial Black"/>
              </a:rPr>
              <a:t>Un dispositif reposant sur la COMIXA</a:t>
            </a:r>
            <a:endParaRPr lang="fr-FR" sz="2000" dirty="0">
              <a:solidFill>
                <a:srgbClr val="FF0000"/>
              </a:solidFill>
              <a:latin typeface="Arial Black"/>
              <a:cs typeface="Arial Black"/>
            </a:endParaRPr>
          </a:p>
        </p:txBody>
      </p:sp>
      <p:sp>
        <p:nvSpPr>
          <p:cNvPr id="5" name="ZoneTexte 4"/>
          <p:cNvSpPr txBox="1"/>
          <p:nvPr/>
        </p:nvSpPr>
        <p:spPr>
          <a:xfrm>
            <a:off x="1043608" y="5301208"/>
            <a:ext cx="7901879" cy="1200329"/>
          </a:xfrm>
          <a:prstGeom prst="rect">
            <a:avLst/>
          </a:prstGeom>
          <a:noFill/>
        </p:spPr>
        <p:txBody>
          <a:bodyPr wrap="square" rtlCol="0">
            <a:spAutoFit/>
          </a:bodyPr>
          <a:lstStyle/>
          <a:p>
            <a:pPr algn="just"/>
            <a:r>
              <a:rPr lang="fr-FR" b="1" i="1" dirty="0"/>
              <a:t>L’existence de la COMIXA et des CIRAS n’a plus de base réglementaire</a:t>
            </a:r>
            <a:r>
              <a:rPr lang="fr-FR" i="1" dirty="0"/>
              <a:t> car ces deux instances n’ont été renouvelées ni par le décret 8 juin 2006 (relatif à la création, à la composition et au fonctionnement des commissions à caractères consultatif), ni par les décrets du 6 juin 2009</a:t>
            </a:r>
            <a:r>
              <a:rPr lang="fr-FR" i="1" dirty="0" smtClean="0"/>
              <a:t>.</a:t>
            </a:r>
            <a:endParaRPr lang="fr-FR" i="1" dirty="0"/>
          </a:p>
        </p:txBody>
      </p:sp>
    </p:spTree>
    <p:extLst>
      <p:ext uri="{BB962C8B-B14F-4D97-AF65-F5344CB8AC3E}">
        <p14:creationId xmlns:p14="http://schemas.microsoft.com/office/powerpoint/2010/main" val="3593887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6" name="ZoneTexte 5"/>
          <p:cNvSpPr txBox="1"/>
          <p:nvPr/>
        </p:nvSpPr>
        <p:spPr>
          <a:xfrm>
            <a:off x="323528" y="1700808"/>
            <a:ext cx="6480720" cy="707886"/>
          </a:xfrm>
          <a:prstGeom prst="rect">
            <a:avLst/>
          </a:prstGeom>
          <a:noFill/>
        </p:spPr>
        <p:txBody>
          <a:bodyPr wrap="square" rtlCol="0">
            <a:spAutoFit/>
          </a:bodyPr>
          <a:lstStyle/>
          <a:p>
            <a:r>
              <a:rPr lang="fr-FR" sz="2000" dirty="0" smtClean="0">
                <a:solidFill>
                  <a:srgbClr val="FF0000"/>
                </a:solidFill>
                <a:latin typeface="Arial Black"/>
                <a:cs typeface="Arial Black"/>
              </a:rPr>
              <a:t>Les nouveaux textes de 2015…</a:t>
            </a:r>
          </a:p>
          <a:p>
            <a:pPr algn="r"/>
            <a:r>
              <a:rPr lang="fr-FR" sz="2000" dirty="0" smtClean="0">
                <a:solidFill>
                  <a:srgbClr val="FF0000"/>
                </a:solidFill>
                <a:latin typeface="Arial Black"/>
                <a:cs typeface="Arial Black"/>
              </a:rPr>
              <a:t>…une convention MEN-DGAC-CNFAS</a:t>
            </a:r>
            <a:endParaRPr lang="fr-FR" sz="2000" dirty="0">
              <a:solidFill>
                <a:srgbClr val="FF0000"/>
              </a:solidFill>
              <a:latin typeface="Arial Black"/>
              <a:cs typeface="Arial Black"/>
            </a:endParaRPr>
          </a:p>
        </p:txBody>
      </p:sp>
      <p:sp>
        <p:nvSpPr>
          <p:cNvPr id="2" name="Rectangle 1"/>
          <p:cNvSpPr/>
          <p:nvPr/>
        </p:nvSpPr>
        <p:spPr>
          <a:xfrm>
            <a:off x="755576" y="5879594"/>
            <a:ext cx="7704856" cy="861774"/>
          </a:xfrm>
          <a:prstGeom prst="rect">
            <a:avLst/>
          </a:prstGeom>
        </p:spPr>
        <p:txBody>
          <a:bodyPr wrap="square">
            <a:spAutoFit/>
          </a:bodyPr>
          <a:lstStyle/>
          <a:p>
            <a:pPr algn="just"/>
            <a:r>
              <a:rPr lang="fr-FR" b="1" dirty="0" smtClean="0"/>
              <a:t>Convention nationale relative à l’initiation à la culture des sciences et techniques aéronautiques et spatiales </a:t>
            </a:r>
          </a:p>
          <a:p>
            <a:pPr algn="just"/>
            <a:r>
              <a:rPr lang="fr-FR" sz="1400" dirty="0" smtClean="0"/>
              <a:t>(signée le 18 mai 2015 parue au BOEN n°26 du 25 juin 2015)</a:t>
            </a:r>
            <a:endParaRPr lang="fr-FR" sz="1400" dirty="0"/>
          </a:p>
        </p:txBody>
      </p:sp>
      <p:pic>
        <p:nvPicPr>
          <p:cNvPr id="8" name="Image 7"/>
          <p:cNvPicPr/>
          <p:nvPr/>
        </p:nvPicPr>
        <p:blipFill rotWithShape="1">
          <a:blip r:embed="rId2" cstate="screen">
            <a:extLst>
              <a:ext uri="{28A0092B-C50C-407E-A947-70E740481C1C}">
                <a14:useLocalDpi xmlns:a14="http://schemas.microsoft.com/office/drawing/2010/main"/>
              </a:ext>
            </a:extLst>
          </a:blip>
          <a:srcRect l="5589" t="7032" r="2780" b="7660"/>
          <a:stretch/>
        </p:blipFill>
        <p:spPr bwMode="auto">
          <a:xfrm>
            <a:off x="1187624" y="2436981"/>
            <a:ext cx="6768752" cy="34402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91221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51720" y="908720"/>
            <a:ext cx="5504933" cy="461665"/>
          </a:xfrm>
          <a:prstGeom prst="rect">
            <a:avLst/>
          </a:prstGeom>
          <a:noFill/>
        </p:spPr>
        <p:txBody>
          <a:bodyPr wrap="none" rtlCol="0">
            <a:spAutoFit/>
          </a:bodyPr>
          <a:lstStyle/>
          <a:p>
            <a:r>
              <a:rPr lang="fr-FR" sz="2400" b="1" dirty="0" smtClean="0">
                <a:solidFill>
                  <a:srgbClr val="FF0000"/>
                </a:solidFill>
                <a:latin typeface="Arial Black" panose="020B0A04020102020204" pitchFamily="34" charset="0"/>
              </a:rPr>
              <a:t>La genèse des nouveaux textes</a:t>
            </a:r>
            <a:endParaRPr lang="fr-FR" sz="2400" b="1" dirty="0">
              <a:solidFill>
                <a:srgbClr val="FF0000"/>
              </a:solidFill>
              <a:latin typeface="Arial Black" panose="020B0A04020102020204" pitchFamily="34" charset="0"/>
            </a:endParaRPr>
          </a:p>
        </p:txBody>
      </p:sp>
      <p:sp>
        <p:nvSpPr>
          <p:cNvPr id="6" name="ZoneTexte 5"/>
          <p:cNvSpPr txBox="1"/>
          <p:nvPr/>
        </p:nvSpPr>
        <p:spPr>
          <a:xfrm>
            <a:off x="251520" y="1844824"/>
            <a:ext cx="5472608" cy="707886"/>
          </a:xfrm>
          <a:prstGeom prst="rect">
            <a:avLst/>
          </a:prstGeom>
          <a:noFill/>
        </p:spPr>
        <p:txBody>
          <a:bodyPr wrap="square" rtlCol="0">
            <a:spAutoFit/>
          </a:bodyPr>
          <a:lstStyle/>
          <a:p>
            <a:r>
              <a:rPr lang="fr-FR" sz="2000" dirty="0" smtClean="0">
                <a:solidFill>
                  <a:srgbClr val="FF0000"/>
                </a:solidFill>
                <a:latin typeface="Arial Black"/>
                <a:cs typeface="Arial Black"/>
              </a:rPr>
              <a:t>Les nouveaux textes de 2015…</a:t>
            </a:r>
          </a:p>
          <a:p>
            <a:pPr algn="r"/>
            <a:r>
              <a:rPr lang="fr-FR" sz="2000" dirty="0" smtClean="0">
                <a:solidFill>
                  <a:srgbClr val="FF0000"/>
                </a:solidFill>
                <a:latin typeface="Arial Black"/>
                <a:cs typeface="Arial Black"/>
              </a:rPr>
              <a:t>…un décret et quatre arrêtés</a:t>
            </a:r>
            <a:endParaRPr lang="fr-FR" sz="2000" dirty="0">
              <a:solidFill>
                <a:srgbClr val="FF0000"/>
              </a:solidFill>
              <a:latin typeface="Arial Black"/>
              <a:cs typeface="Arial Black"/>
            </a:endParaRPr>
          </a:p>
        </p:txBody>
      </p:sp>
      <p:sp>
        <p:nvSpPr>
          <p:cNvPr id="7" name="ZoneTexte 6"/>
          <p:cNvSpPr txBox="1"/>
          <p:nvPr/>
        </p:nvSpPr>
        <p:spPr>
          <a:xfrm>
            <a:off x="827584" y="2780928"/>
            <a:ext cx="7992888" cy="3416320"/>
          </a:xfrm>
          <a:prstGeom prst="rect">
            <a:avLst/>
          </a:prstGeom>
          <a:noFill/>
        </p:spPr>
        <p:txBody>
          <a:bodyPr wrap="square" rtlCol="0">
            <a:spAutoFit/>
          </a:bodyPr>
          <a:lstStyle/>
          <a:p>
            <a:pPr marL="285750" lvl="0" indent="-285750">
              <a:buFont typeface="Wingdings" charset="2"/>
              <a:buChar char="ü"/>
            </a:pPr>
            <a:r>
              <a:rPr lang="fr-FR" dirty="0" smtClean="0"/>
              <a:t>Décret </a:t>
            </a:r>
            <a:r>
              <a:rPr lang="fr-FR" dirty="0"/>
              <a:t>du 19 février 2015 relatif </a:t>
            </a:r>
            <a:r>
              <a:rPr lang="fr-FR" dirty="0" smtClean="0"/>
              <a:t>aux formations d’initiation aux activités aéronautiques et spatiales</a:t>
            </a:r>
          </a:p>
          <a:p>
            <a:pPr marL="285750" lvl="0" indent="-285750">
              <a:buFont typeface="Wingdings" charset="2"/>
              <a:buChar char="ü"/>
            </a:pPr>
            <a:r>
              <a:rPr lang="fr-FR" dirty="0"/>
              <a:t>Arrêté du 19 février 2015 </a:t>
            </a:r>
            <a:r>
              <a:rPr lang="fr-FR" dirty="0" smtClean="0"/>
              <a:t>relatif au brevet </a:t>
            </a:r>
            <a:r>
              <a:rPr lang="fr-FR" dirty="0"/>
              <a:t>d'initiation aéronautique </a:t>
            </a:r>
            <a:r>
              <a:rPr lang="fr-FR" dirty="0" smtClean="0"/>
              <a:t>(BIA)</a:t>
            </a:r>
          </a:p>
          <a:p>
            <a:pPr marL="285750" lvl="0" indent="-285750">
              <a:buFont typeface="Wingdings" charset="2"/>
              <a:buChar char="ü"/>
            </a:pPr>
            <a:r>
              <a:rPr lang="fr-FR" dirty="0" smtClean="0"/>
              <a:t>Arrêté </a:t>
            </a:r>
            <a:r>
              <a:rPr lang="fr-FR" dirty="0"/>
              <a:t>du </a:t>
            </a:r>
            <a:r>
              <a:rPr lang="fr-FR" dirty="0" smtClean="0"/>
              <a:t>19 février 2015 relatif au programme </a:t>
            </a:r>
            <a:r>
              <a:rPr lang="fr-FR" dirty="0"/>
              <a:t>du </a:t>
            </a:r>
            <a:r>
              <a:rPr lang="fr-FR" dirty="0" smtClean="0"/>
              <a:t>BIA</a:t>
            </a:r>
          </a:p>
          <a:p>
            <a:pPr marL="285750" lvl="0" indent="-285750">
              <a:buFont typeface="Wingdings" charset="2"/>
              <a:buChar char="ü"/>
            </a:pPr>
            <a:r>
              <a:rPr lang="fr-FR" dirty="0"/>
              <a:t>Arrêté du 19 février 2015 relatif au c</a:t>
            </a:r>
            <a:r>
              <a:rPr lang="fr-FR" dirty="0" smtClean="0"/>
              <a:t>ertificat </a:t>
            </a:r>
            <a:r>
              <a:rPr lang="fr-FR" dirty="0"/>
              <a:t>d'aptitude à l'enseignement aéronautique  </a:t>
            </a:r>
            <a:r>
              <a:rPr lang="fr-FR" dirty="0" smtClean="0"/>
              <a:t>(CAEA)</a:t>
            </a:r>
            <a:endParaRPr lang="fr-FR" dirty="0"/>
          </a:p>
          <a:p>
            <a:pPr marL="285750" lvl="0" indent="-285750">
              <a:buFont typeface="Wingdings" charset="2"/>
              <a:buChar char="ü"/>
            </a:pPr>
            <a:r>
              <a:rPr lang="fr-FR" dirty="0"/>
              <a:t>Arrêté du 19 février 2015 relatif au p</a:t>
            </a:r>
            <a:r>
              <a:rPr lang="fr-FR" dirty="0" smtClean="0"/>
              <a:t>rogramme du CAEA</a:t>
            </a:r>
          </a:p>
          <a:p>
            <a:pPr lvl="0"/>
            <a:endParaRPr lang="fr-FR" dirty="0"/>
          </a:p>
          <a:p>
            <a:pPr lvl="0"/>
            <a:endParaRPr lang="fr-FR" dirty="0" smtClean="0"/>
          </a:p>
          <a:p>
            <a:r>
              <a:rPr lang="fr-FR" b="1" dirty="0" smtClean="0"/>
              <a:t>Publiés avec les annexes au BOEN n</a:t>
            </a:r>
            <a:r>
              <a:rPr lang="fr-FR" b="1" dirty="0"/>
              <a:t>°11 du 12 mars 2015</a:t>
            </a:r>
          </a:p>
          <a:p>
            <a:pPr lvl="0"/>
            <a:r>
              <a:rPr lang="fr-FR" dirty="0"/>
              <a:t>Brevet d'initiation aéronautique et certificat d'aptitude à l'enseignement aéronautique </a:t>
            </a:r>
          </a:p>
        </p:txBody>
      </p:sp>
    </p:spTree>
    <p:extLst>
      <p:ext uri="{BB962C8B-B14F-4D97-AF65-F5344CB8AC3E}">
        <p14:creationId xmlns:p14="http://schemas.microsoft.com/office/powerpoint/2010/main" val="23859487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1008</TotalTime>
  <Words>868</Words>
  <Application>Microsoft Macintosh PowerPoint</Application>
  <PresentationFormat>Présentation à l'écran (4:3)</PresentationFormat>
  <Paragraphs>142</Paragraphs>
  <Slides>13</Slides>
  <Notes>6</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Jean-Jacques DIVERCHY</dc:creator>
  <cp:lastModifiedBy>Pascale Costa</cp:lastModifiedBy>
  <cp:revision>85</cp:revision>
  <dcterms:created xsi:type="dcterms:W3CDTF">2015-06-04T19:52:37Z</dcterms:created>
  <dcterms:modified xsi:type="dcterms:W3CDTF">2015-11-08T12:45:12Z</dcterms:modified>
</cp:coreProperties>
</file>